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  <a:srgbClr val="FFD3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D7DE03-BC8C-4171-96BB-000A8F186874}" v="563" dt="2025-11-18T07:33:33.266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3CACA"/>
          </a:solidFill>
        </a:fill>
      </a:tcStyle>
    </a:wholeTbl>
    <a:band2H>
      <a:tcTxStyle/>
      <a:tcStyle>
        <a:tcBdr/>
        <a:fill>
          <a:solidFill>
            <a:srgbClr val="F2E7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3CACA"/>
          </a:solidFill>
        </a:fill>
      </a:tcStyle>
    </a:wholeTbl>
    <a:band2H>
      <a:tcTxStyle/>
      <a:tcStyle>
        <a:tcBdr/>
        <a:fill>
          <a:solidFill>
            <a:srgbClr val="F2E7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5E5CB"/>
          </a:solidFill>
        </a:fill>
      </a:tcStyle>
    </a:wholeTbl>
    <a:band2H>
      <a:tcTxStyle/>
      <a:tcStyle>
        <a:tcBdr/>
        <a:fill>
          <a:solidFill>
            <a:srgbClr val="FAF3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D1DE"/>
          </a:solidFill>
        </a:fill>
      </a:tcStyle>
    </a:wholeTbl>
    <a:band2H>
      <a:tcTxStyle/>
      <a:tcStyle>
        <a:tcBdr/>
        <a:fill>
          <a:solidFill>
            <a:srgbClr val="EFE9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033" autoAdjust="0"/>
  </p:normalViewPr>
  <p:slideViewPr>
    <p:cSldViewPr snapToGrid="0">
      <p:cViewPr varScale="1">
        <p:scale>
          <a:sx n="82" d="100"/>
          <a:sy n="82" d="100"/>
        </p:scale>
        <p:origin x="1474" y="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3" name="Shape 17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Text"/>
          <p:cNvSpPr txBox="1">
            <a:spLocks noGrp="1"/>
          </p:cNvSpPr>
          <p:nvPr>
            <p:ph type="title"/>
          </p:nvPr>
        </p:nvSpPr>
        <p:spPr>
          <a:xfrm>
            <a:off x="866441" y="1447800"/>
            <a:ext cx="6620969" cy="3329583"/>
          </a:xfrm>
          <a:prstGeom prst="rect">
            <a:avLst/>
          </a:prstGeom>
        </p:spPr>
        <p:txBody>
          <a:bodyPr anchor="b"/>
          <a:lstStyle>
            <a:lvl1pPr>
              <a:defRPr sz="7200"/>
            </a:lvl1pPr>
          </a:lstStyle>
          <a:p>
            <a:r>
              <a:t>Title Text</a:t>
            </a:r>
          </a:p>
        </p:txBody>
      </p:sp>
      <p:sp>
        <p:nvSpPr>
          <p:cNvPr id="1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6441" y="4777380"/>
            <a:ext cx="6620969" cy="861422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cap="all">
                <a:solidFill>
                  <a:srgbClr val="8AD0D6"/>
                </a:solidFill>
              </a:defRPr>
            </a:lvl1pPr>
            <a:lvl2pPr marL="0" indent="0">
              <a:buClrTx/>
              <a:buSzTx/>
              <a:buFontTx/>
              <a:buNone/>
              <a:defRPr cap="all">
                <a:solidFill>
                  <a:srgbClr val="8AD0D6"/>
                </a:solidFill>
              </a:defRPr>
            </a:lvl2pPr>
            <a:lvl3pPr marL="0" indent="0">
              <a:buClrTx/>
              <a:buSzTx/>
              <a:buFontTx/>
              <a:buNone/>
              <a:defRPr cap="all">
                <a:solidFill>
                  <a:srgbClr val="8AD0D6"/>
                </a:solidFill>
              </a:defRPr>
            </a:lvl3pPr>
            <a:lvl4pPr marL="0" indent="0">
              <a:buClrTx/>
              <a:buSzTx/>
              <a:buFontTx/>
              <a:buNone/>
              <a:defRPr cap="all">
                <a:solidFill>
                  <a:srgbClr val="8AD0D6"/>
                </a:solidFill>
              </a:defRPr>
            </a:lvl4pPr>
            <a:lvl5pPr marL="0" indent="0">
              <a:buClrTx/>
              <a:buSzTx/>
              <a:buFontTx/>
              <a:buNone/>
              <a:defRPr cap="all">
                <a:solidFill>
                  <a:srgbClr val="8AD0D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itle Text"/>
          <p:cNvSpPr txBox="1">
            <a:spLocks noGrp="1"/>
          </p:cNvSpPr>
          <p:nvPr>
            <p:ph type="title"/>
          </p:nvPr>
        </p:nvSpPr>
        <p:spPr>
          <a:xfrm>
            <a:off x="866443" y="4800586"/>
            <a:ext cx="6620969" cy="56674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99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866441" y="685798"/>
            <a:ext cx="6620969" cy="3640670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6443" y="5367325"/>
            <a:ext cx="6620966" cy="493714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sz="1200"/>
            </a:lvl1pPr>
            <a:lvl2pPr marL="0" indent="0">
              <a:buClrTx/>
              <a:buSzTx/>
              <a:buFontTx/>
              <a:buNone/>
              <a:defRPr sz="1200"/>
            </a:lvl2pPr>
            <a:lvl3pPr marL="0" indent="0">
              <a:buClrTx/>
              <a:buSzTx/>
              <a:buFontTx/>
              <a:buNone/>
              <a:defRPr sz="1200"/>
            </a:lvl3pPr>
            <a:lvl4pPr marL="0" indent="0">
              <a:buClrTx/>
              <a:buSzTx/>
              <a:buFontTx/>
              <a:buNone/>
              <a:defRPr sz="1200"/>
            </a:lvl4pPr>
            <a:lvl5pPr marL="0" indent="0">
              <a:buClrTx/>
              <a:buSzTx/>
              <a:buFontTx/>
              <a:buNone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itle Text"/>
          <p:cNvSpPr txBox="1">
            <a:spLocks noGrp="1"/>
          </p:cNvSpPr>
          <p:nvPr>
            <p:ph type="title"/>
          </p:nvPr>
        </p:nvSpPr>
        <p:spPr>
          <a:xfrm>
            <a:off x="866441" y="1447800"/>
            <a:ext cx="6620969" cy="19812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10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66441" y="3657600"/>
            <a:ext cx="6620969" cy="2362200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FontTx/>
              <a:buNone/>
              <a:defRPr sz="1800"/>
            </a:lvl1pPr>
            <a:lvl2pPr marL="0" indent="0">
              <a:buClrTx/>
              <a:buSzTx/>
              <a:buFontTx/>
              <a:buNone/>
              <a:defRPr sz="1800"/>
            </a:lvl2pPr>
            <a:lvl3pPr marL="0" indent="0">
              <a:buClrTx/>
              <a:buSzTx/>
              <a:buFontTx/>
              <a:buNone/>
              <a:defRPr sz="1800"/>
            </a:lvl3pPr>
            <a:lvl4pPr marL="0" indent="0">
              <a:buClrTx/>
              <a:buSzTx/>
              <a:buFontTx/>
              <a:buNone/>
              <a:defRPr sz="1800"/>
            </a:lvl4pPr>
            <a:lvl5pPr marL="0" indent="0">
              <a:buClrTx/>
              <a:buSzTx/>
              <a:buFontTx/>
              <a:buNone/>
              <a:defRPr sz="1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>
            <a:spLocks noGrp="1"/>
          </p:cNvSpPr>
          <p:nvPr>
            <p:ph type="title"/>
          </p:nvPr>
        </p:nvSpPr>
        <p:spPr>
          <a:xfrm>
            <a:off x="1181408" y="1447800"/>
            <a:ext cx="6001051" cy="2323376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11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48177" y="3771174"/>
            <a:ext cx="5461159" cy="342176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sz="1400" cap="small">
                <a:solidFill>
                  <a:srgbClr val="8AD0D6"/>
                </a:solidFill>
              </a:defRPr>
            </a:lvl1pPr>
            <a:lvl2pPr marL="0" indent="0">
              <a:buClrTx/>
              <a:buSzTx/>
              <a:buFontTx/>
              <a:buNone/>
              <a:defRPr sz="1400" cap="small">
                <a:solidFill>
                  <a:srgbClr val="8AD0D6"/>
                </a:solidFill>
              </a:defRPr>
            </a:lvl2pPr>
            <a:lvl3pPr marL="0" indent="0">
              <a:buClrTx/>
              <a:buSzTx/>
              <a:buFontTx/>
              <a:buNone/>
              <a:defRPr sz="1400" cap="small">
                <a:solidFill>
                  <a:srgbClr val="8AD0D6"/>
                </a:solidFill>
              </a:defRPr>
            </a:lvl3pPr>
            <a:lvl4pPr marL="0" indent="0">
              <a:buClrTx/>
              <a:buSzTx/>
              <a:buFontTx/>
              <a:buNone/>
              <a:defRPr sz="1400" cap="small">
                <a:solidFill>
                  <a:srgbClr val="8AD0D6"/>
                </a:solidFill>
              </a:defRPr>
            </a:lvl4pPr>
            <a:lvl5pPr marL="0" indent="0">
              <a:buClrTx/>
              <a:buSzTx/>
              <a:buFontTx/>
              <a:buNone/>
              <a:defRPr sz="1400" cap="small">
                <a:solidFill>
                  <a:srgbClr val="8AD0D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66441" y="4350656"/>
            <a:ext cx="6620968" cy="1676402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120" name="TextBox 11"/>
          <p:cNvSpPr txBox="1"/>
          <p:nvPr/>
        </p:nvSpPr>
        <p:spPr>
          <a:xfrm>
            <a:off x="719616" y="971253"/>
            <a:ext cx="510153" cy="181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r">
              <a:defRPr sz="12200">
                <a:solidFill>
                  <a:srgbClr val="8AD0D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“</a:t>
            </a:r>
          </a:p>
        </p:txBody>
      </p:sp>
      <p:sp>
        <p:nvSpPr>
          <p:cNvPr id="121" name="TextBox 14"/>
          <p:cNvSpPr txBox="1"/>
          <p:nvPr/>
        </p:nvSpPr>
        <p:spPr>
          <a:xfrm>
            <a:off x="7045408" y="2613786"/>
            <a:ext cx="510153" cy="181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r">
              <a:defRPr sz="12200">
                <a:solidFill>
                  <a:srgbClr val="8AD0D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”</a:t>
            </a:r>
          </a:p>
        </p:txBody>
      </p:sp>
      <p:sp>
        <p:nvSpPr>
          <p:cNvPr id="1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itle Text"/>
          <p:cNvSpPr txBox="1">
            <a:spLocks noGrp="1"/>
          </p:cNvSpPr>
          <p:nvPr>
            <p:ph type="title"/>
          </p:nvPr>
        </p:nvSpPr>
        <p:spPr>
          <a:xfrm>
            <a:off x="866441" y="3124200"/>
            <a:ext cx="6620969" cy="1653182"/>
          </a:xfrm>
          <a:prstGeom prst="rect">
            <a:avLst/>
          </a:prstGeom>
        </p:spPr>
        <p:txBody>
          <a:bodyPr anchor="b"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13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6441" y="4777380"/>
            <a:ext cx="6620969" cy="860402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>
                <a:solidFill>
                  <a:srgbClr val="8AD0D6"/>
                </a:solidFill>
              </a:defRPr>
            </a:lvl1pPr>
            <a:lvl2pPr marL="0" indent="0">
              <a:buClrTx/>
              <a:buSzTx/>
              <a:buFontTx/>
              <a:buNone/>
              <a:defRPr>
                <a:solidFill>
                  <a:srgbClr val="8AD0D6"/>
                </a:solidFill>
              </a:defRPr>
            </a:lvl2pPr>
            <a:lvl3pPr marL="0" indent="0">
              <a:buClrTx/>
              <a:buSzTx/>
              <a:buFontTx/>
              <a:buNone/>
              <a:defRPr>
                <a:solidFill>
                  <a:srgbClr val="8AD0D6"/>
                </a:solidFill>
              </a:defRPr>
            </a:lvl3pPr>
            <a:lvl4pPr marL="0" indent="0">
              <a:buClrTx/>
              <a:buSzTx/>
              <a:buFontTx/>
              <a:buNone/>
              <a:defRPr>
                <a:solidFill>
                  <a:srgbClr val="8AD0D6"/>
                </a:solidFill>
              </a:defRPr>
            </a:lvl4pPr>
            <a:lvl5pPr marL="0" indent="0">
              <a:buClrTx/>
              <a:buSzTx/>
              <a:buFontTx/>
              <a:buNone/>
              <a:defRPr>
                <a:solidFill>
                  <a:srgbClr val="8AD0D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74834" y="1981200"/>
            <a:ext cx="2210725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FontTx/>
              <a:buNone/>
              <a:defRPr sz="2400">
                <a:solidFill>
                  <a:srgbClr val="8AD0D6"/>
                </a:solidFill>
              </a:defRPr>
            </a:lvl1pPr>
            <a:lvl2pPr marL="0" indent="0">
              <a:buClrTx/>
              <a:buSzTx/>
              <a:buFontTx/>
              <a:buNone/>
              <a:defRPr sz="2400">
                <a:solidFill>
                  <a:srgbClr val="8AD0D6"/>
                </a:solidFill>
              </a:defRPr>
            </a:lvl2pPr>
            <a:lvl3pPr marL="0" indent="0">
              <a:buClrTx/>
              <a:buSzTx/>
              <a:buFontTx/>
              <a:buNone/>
              <a:defRPr sz="2400">
                <a:solidFill>
                  <a:srgbClr val="8AD0D6"/>
                </a:solidFill>
              </a:defRPr>
            </a:lvl3pPr>
            <a:lvl4pPr marL="0" indent="0">
              <a:buClrTx/>
              <a:buSzTx/>
              <a:buFontTx/>
              <a:buNone/>
              <a:defRPr sz="2400">
                <a:solidFill>
                  <a:srgbClr val="8AD0D6"/>
                </a:solidFill>
              </a:defRPr>
            </a:lvl4pPr>
            <a:lvl5pPr marL="0" indent="0">
              <a:buClrTx/>
              <a:buSzTx/>
              <a:buFontTx/>
              <a:buNone/>
              <a:defRPr sz="2400">
                <a:solidFill>
                  <a:srgbClr val="8AD0D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489475" y="2667000"/>
            <a:ext cx="2196084" cy="3589338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1" name="Text Placeholder 4"/>
          <p:cNvSpPr>
            <a:spLocks noGrp="1"/>
          </p:cNvSpPr>
          <p:nvPr>
            <p:ph type="body" sz="quarter" idx="22"/>
          </p:nvPr>
        </p:nvSpPr>
        <p:spPr>
          <a:xfrm>
            <a:off x="2913502" y="1981200"/>
            <a:ext cx="2202757" cy="576263"/>
          </a:xfrm>
          <a:prstGeom prst="rect">
            <a:avLst/>
          </a:prstGeom>
        </p:spPr>
        <p:txBody>
          <a:bodyPr anchor="b"/>
          <a:lstStyle/>
          <a:p>
            <a:endParaRPr/>
          </a:p>
        </p:txBody>
      </p:sp>
      <p:sp>
        <p:nvSpPr>
          <p:cNvPr id="142" name="Text Placeholder 3"/>
          <p:cNvSpPr>
            <a:spLocks noGrp="1"/>
          </p:cNvSpPr>
          <p:nvPr>
            <p:ph type="body" sz="quarter" idx="23"/>
          </p:nvPr>
        </p:nvSpPr>
        <p:spPr>
          <a:xfrm>
            <a:off x="2905586" y="2667000"/>
            <a:ext cx="2210673" cy="3589338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3" name="Text Placeholder 4"/>
          <p:cNvSpPr>
            <a:spLocks noGrp="1"/>
          </p:cNvSpPr>
          <p:nvPr>
            <p:ph type="body" sz="quarter" idx="24"/>
          </p:nvPr>
        </p:nvSpPr>
        <p:spPr>
          <a:xfrm>
            <a:off x="5344917" y="1981200"/>
            <a:ext cx="2199660" cy="576263"/>
          </a:xfrm>
          <a:prstGeom prst="rect">
            <a:avLst/>
          </a:prstGeom>
        </p:spPr>
        <p:txBody>
          <a:bodyPr anchor="b"/>
          <a:lstStyle/>
          <a:p>
            <a:endParaRPr/>
          </a:p>
        </p:txBody>
      </p:sp>
      <p:sp>
        <p:nvSpPr>
          <p:cNvPr id="144" name="Text Placeholder 3"/>
          <p:cNvSpPr>
            <a:spLocks noGrp="1"/>
          </p:cNvSpPr>
          <p:nvPr>
            <p:ph type="body" sz="quarter" idx="25"/>
          </p:nvPr>
        </p:nvSpPr>
        <p:spPr>
          <a:xfrm>
            <a:off x="5344917" y="2667000"/>
            <a:ext cx="2199660" cy="3589338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5" name="Straight Connector 16"/>
          <p:cNvSpPr/>
          <p:nvPr/>
        </p:nvSpPr>
        <p:spPr>
          <a:xfrm flipH="1">
            <a:off x="2795334" y="2133600"/>
            <a:ext cx="1" cy="3962400"/>
          </a:xfrm>
          <a:prstGeom prst="line">
            <a:avLst/>
          </a:prstGeom>
          <a:ln w="12700" cap="rnd">
            <a:solidFill>
              <a:srgbClr val="8AD0D6">
                <a:alpha val="4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6" name="Straight Connector 17"/>
          <p:cNvSpPr/>
          <p:nvPr/>
        </p:nvSpPr>
        <p:spPr>
          <a:xfrm flipH="1">
            <a:off x="5223030" y="2133600"/>
            <a:ext cx="1" cy="3966882"/>
          </a:xfrm>
          <a:prstGeom prst="line">
            <a:avLst/>
          </a:prstGeom>
          <a:ln w="12700" cap="rnd">
            <a:solidFill>
              <a:srgbClr val="8AD0D6">
                <a:alpha val="4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5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9475" y="4250949"/>
            <a:ext cx="2205614" cy="576264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FontTx/>
              <a:buNone/>
              <a:defRPr sz="2400">
                <a:solidFill>
                  <a:srgbClr val="8AD0D6"/>
                </a:solidFill>
              </a:defRPr>
            </a:lvl1pPr>
            <a:lvl2pPr marL="0" indent="0">
              <a:buClrTx/>
              <a:buSzTx/>
              <a:buFontTx/>
              <a:buNone/>
              <a:defRPr sz="2400">
                <a:solidFill>
                  <a:srgbClr val="8AD0D6"/>
                </a:solidFill>
              </a:defRPr>
            </a:lvl2pPr>
            <a:lvl3pPr marL="0" indent="0">
              <a:buClrTx/>
              <a:buSzTx/>
              <a:buFontTx/>
              <a:buNone/>
              <a:defRPr sz="2400">
                <a:solidFill>
                  <a:srgbClr val="8AD0D6"/>
                </a:solidFill>
              </a:defRPr>
            </a:lvl3pPr>
            <a:lvl4pPr marL="0" indent="0">
              <a:buClrTx/>
              <a:buSzTx/>
              <a:buFontTx/>
              <a:buNone/>
              <a:defRPr sz="2400">
                <a:solidFill>
                  <a:srgbClr val="8AD0D6"/>
                </a:solidFill>
              </a:defRPr>
            </a:lvl4pPr>
            <a:lvl5pPr marL="0" indent="0">
              <a:buClrTx/>
              <a:buSzTx/>
              <a:buFontTx/>
              <a:buNone/>
              <a:defRPr sz="2400">
                <a:solidFill>
                  <a:srgbClr val="8AD0D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6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489473" y="2209800"/>
            <a:ext cx="2205616" cy="1524000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7" name="Text Placeholder 3"/>
          <p:cNvSpPr>
            <a:spLocks noGrp="1"/>
          </p:cNvSpPr>
          <p:nvPr>
            <p:ph type="body" sz="quarter" idx="22"/>
          </p:nvPr>
        </p:nvSpPr>
        <p:spPr>
          <a:xfrm>
            <a:off x="489473" y="4827211"/>
            <a:ext cx="2205616" cy="659191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8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2917792" y="4250949"/>
            <a:ext cx="2198468" cy="576264"/>
          </a:xfrm>
          <a:prstGeom prst="rect">
            <a:avLst/>
          </a:prstGeom>
        </p:spPr>
        <p:txBody>
          <a:bodyPr anchor="b"/>
          <a:lstStyle/>
          <a:p>
            <a:endParaRPr/>
          </a:p>
        </p:txBody>
      </p:sp>
      <p:sp>
        <p:nvSpPr>
          <p:cNvPr id="159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2917791" y="2209800"/>
            <a:ext cx="2198468" cy="1524000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60" name="Text Placeholder 3"/>
          <p:cNvSpPr>
            <a:spLocks noGrp="1"/>
          </p:cNvSpPr>
          <p:nvPr>
            <p:ph type="body" sz="quarter" idx="25"/>
          </p:nvPr>
        </p:nvSpPr>
        <p:spPr>
          <a:xfrm>
            <a:off x="2916776" y="4827211"/>
            <a:ext cx="2201380" cy="659191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1" name="Text Placeholder 4"/>
          <p:cNvSpPr>
            <a:spLocks noGrp="1"/>
          </p:cNvSpPr>
          <p:nvPr>
            <p:ph type="body" sz="quarter" idx="26"/>
          </p:nvPr>
        </p:nvSpPr>
        <p:spPr>
          <a:xfrm>
            <a:off x="5344917" y="4250949"/>
            <a:ext cx="2199660" cy="576264"/>
          </a:xfrm>
          <a:prstGeom prst="rect">
            <a:avLst/>
          </a:prstGeom>
        </p:spPr>
        <p:txBody>
          <a:bodyPr anchor="b"/>
          <a:lstStyle/>
          <a:p>
            <a:endParaRPr/>
          </a:p>
        </p:txBody>
      </p:sp>
      <p:sp>
        <p:nvSpPr>
          <p:cNvPr id="162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5344916" y="2209800"/>
            <a:ext cx="2199658" cy="1524000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63" name="Text Placeholder 3"/>
          <p:cNvSpPr>
            <a:spLocks noGrp="1"/>
          </p:cNvSpPr>
          <p:nvPr>
            <p:ph type="body" sz="quarter" idx="28"/>
          </p:nvPr>
        </p:nvSpPr>
        <p:spPr>
          <a:xfrm>
            <a:off x="5344824" y="4827208"/>
            <a:ext cx="2202573" cy="659191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4" name="Straight Connector 18"/>
          <p:cNvSpPr/>
          <p:nvPr/>
        </p:nvSpPr>
        <p:spPr>
          <a:xfrm flipH="1">
            <a:off x="2795334" y="2133600"/>
            <a:ext cx="1" cy="3962400"/>
          </a:xfrm>
          <a:prstGeom prst="line">
            <a:avLst/>
          </a:prstGeom>
          <a:ln w="12700" cap="rnd">
            <a:solidFill>
              <a:srgbClr val="8AD0D6">
                <a:alpha val="4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65" name="Straight Connector 19"/>
          <p:cNvSpPr/>
          <p:nvPr/>
        </p:nvSpPr>
        <p:spPr>
          <a:xfrm flipH="1">
            <a:off x="5223030" y="2133600"/>
            <a:ext cx="1" cy="3966882"/>
          </a:xfrm>
          <a:prstGeom prst="line">
            <a:avLst/>
          </a:prstGeom>
          <a:ln w="12700" cap="rnd">
            <a:solidFill>
              <a:srgbClr val="8AD0D6">
                <a:alpha val="4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 Text"/>
          <p:cNvSpPr txBox="1">
            <a:spLocks noGrp="1"/>
          </p:cNvSpPr>
          <p:nvPr>
            <p:ph type="title"/>
          </p:nvPr>
        </p:nvSpPr>
        <p:spPr>
          <a:xfrm>
            <a:off x="866443" y="2861734"/>
            <a:ext cx="6620969" cy="1915649"/>
          </a:xfrm>
          <a:prstGeom prst="rect">
            <a:avLst/>
          </a:prstGeom>
        </p:spPr>
        <p:txBody>
          <a:bodyPr anchor="b"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3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6441" y="4777380"/>
            <a:ext cx="6620969" cy="860402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cap="all">
                <a:solidFill>
                  <a:srgbClr val="8AD0D6"/>
                </a:solidFill>
              </a:defRPr>
            </a:lvl1pPr>
            <a:lvl2pPr marL="0" indent="0">
              <a:buClrTx/>
              <a:buSzTx/>
              <a:buFontTx/>
              <a:buNone/>
              <a:defRPr cap="all">
                <a:solidFill>
                  <a:srgbClr val="8AD0D6"/>
                </a:solidFill>
              </a:defRPr>
            </a:lvl2pPr>
            <a:lvl3pPr marL="0" indent="0">
              <a:buClrTx/>
              <a:buSzTx/>
              <a:buFontTx/>
              <a:buNone/>
              <a:defRPr cap="all">
                <a:solidFill>
                  <a:srgbClr val="8AD0D6"/>
                </a:solidFill>
              </a:defRPr>
            </a:lvl3pPr>
            <a:lvl4pPr marL="0" indent="0">
              <a:buClrTx/>
              <a:buSzTx/>
              <a:buFontTx/>
              <a:buNone/>
              <a:defRPr cap="all">
                <a:solidFill>
                  <a:srgbClr val="8AD0D6"/>
                </a:solidFill>
              </a:defRPr>
            </a:lvl4pPr>
            <a:lvl5pPr marL="0" indent="0">
              <a:buClrTx/>
              <a:buSzTx/>
              <a:buFontTx/>
              <a:buNone/>
              <a:defRPr cap="all">
                <a:solidFill>
                  <a:srgbClr val="8AD0D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27698" y="2060575"/>
            <a:ext cx="3298116" cy="419576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 marL="778681" indent="-321474">
              <a:defRPr sz="1800"/>
            </a:lvl2pPr>
            <a:lvl3pPr marL="1208334" indent="-293918">
              <a:defRPr sz="1800"/>
            </a:lvl3pPr>
            <a:lvl4pPr marL="1714529" indent="-342906">
              <a:defRPr sz="1800"/>
            </a:lvl4pPr>
            <a:lvl5pPr marL="2171736" indent="-342906">
              <a:defRPr sz="1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27698" y="1905000"/>
            <a:ext cx="3298115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FontTx/>
              <a:buNone/>
              <a:defRPr sz="2400">
                <a:solidFill>
                  <a:srgbClr val="8AD0D6"/>
                </a:solidFill>
              </a:defRPr>
            </a:lvl1pPr>
            <a:lvl2pPr marL="0" indent="0">
              <a:buClrTx/>
              <a:buSzTx/>
              <a:buFontTx/>
              <a:buNone/>
              <a:defRPr sz="2400">
                <a:solidFill>
                  <a:srgbClr val="8AD0D6"/>
                </a:solidFill>
              </a:defRPr>
            </a:lvl2pPr>
            <a:lvl3pPr marL="0" indent="0">
              <a:buClrTx/>
              <a:buSzTx/>
              <a:buFontTx/>
              <a:buNone/>
              <a:defRPr sz="2400">
                <a:solidFill>
                  <a:srgbClr val="8AD0D6"/>
                </a:solidFill>
              </a:defRPr>
            </a:lvl3pPr>
            <a:lvl4pPr marL="0" indent="0">
              <a:buClrTx/>
              <a:buSzTx/>
              <a:buFontTx/>
              <a:buNone/>
              <a:defRPr sz="2400">
                <a:solidFill>
                  <a:srgbClr val="8AD0D6"/>
                </a:solidFill>
              </a:defRPr>
            </a:lvl4pPr>
            <a:lvl5pPr marL="0" indent="0">
              <a:buClrTx/>
              <a:buSzTx/>
              <a:buFontTx/>
              <a:buNone/>
              <a:defRPr sz="2400">
                <a:solidFill>
                  <a:srgbClr val="8AD0D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4241975" y="1905000"/>
            <a:ext cx="3298115" cy="576263"/>
          </a:xfrm>
          <a:prstGeom prst="rect">
            <a:avLst/>
          </a:prstGeom>
        </p:spPr>
        <p:txBody>
          <a:bodyPr anchor="b"/>
          <a:lstStyle/>
          <a:p>
            <a:endParaRPr/>
          </a:p>
        </p:txBody>
      </p:sp>
      <p:sp>
        <p:nvSpPr>
          <p:cNvPr id="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Text"/>
          <p:cNvSpPr txBox="1">
            <a:spLocks noGrp="1"/>
          </p:cNvSpPr>
          <p:nvPr>
            <p:ph type="title"/>
          </p:nvPr>
        </p:nvSpPr>
        <p:spPr>
          <a:xfrm>
            <a:off x="866441" y="1447800"/>
            <a:ext cx="2551464" cy="14478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7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589397" y="1447800"/>
            <a:ext cx="3898015" cy="4572000"/>
          </a:xfrm>
          <a:prstGeom prst="rect">
            <a:avLst/>
          </a:prstGeom>
        </p:spPr>
        <p:txBody>
          <a:bodyPr anchor="ctr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0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66441" y="3129281"/>
            <a:ext cx="2551464" cy="2895601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>
            <a:spLocks noGrp="1"/>
          </p:cNvSpPr>
          <p:nvPr>
            <p:ph type="title"/>
          </p:nvPr>
        </p:nvSpPr>
        <p:spPr>
          <a:xfrm>
            <a:off x="865655" y="1854192"/>
            <a:ext cx="3820677" cy="1574810"/>
          </a:xfrm>
          <a:prstGeom prst="rect">
            <a:avLst/>
          </a:prstGeom>
        </p:spPr>
        <p:txBody>
          <a:bodyPr anchor="b"/>
          <a:lstStyle>
            <a:lvl1pPr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89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5213517" y="1143000"/>
            <a:ext cx="2400926" cy="4572000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6441" y="3657600"/>
            <a:ext cx="3814730" cy="13716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sz="1400"/>
            </a:lvl1pPr>
            <a:lvl2pPr marL="0" indent="0">
              <a:buClrTx/>
              <a:buSzTx/>
              <a:buFontTx/>
              <a:buNone/>
              <a:defRPr sz="1400"/>
            </a:lvl2pPr>
            <a:lvl3pPr marL="0" indent="0">
              <a:buClrTx/>
              <a:buSzTx/>
              <a:buFontTx/>
              <a:buNone/>
              <a:defRPr sz="1400"/>
            </a:lvl3pPr>
            <a:lvl4pPr marL="0" indent="0">
              <a:buClrTx/>
              <a:buSzTx/>
              <a:buFontTx/>
              <a:buNone/>
              <a:defRPr sz="1400"/>
            </a:lvl4pPr>
            <a:lvl5pPr marL="0" indent="0">
              <a:buClrTx/>
              <a:buSzTx/>
              <a:buFont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21"/>
          <p:cNvSpPr/>
          <p:nvPr/>
        </p:nvSpPr>
        <p:spPr>
          <a:xfrm>
            <a:off x="6299432" y="1676400"/>
            <a:ext cx="2819403" cy="2819400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/>
          </a:p>
        </p:txBody>
      </p:sp>
      <p:sp>
        <p:nvSpPr>
          <p:cNvPr id="3" name="Oval 22"/>
          <p:cNvSpPr/>
          <p:nvPr/>
        </p:nvSpPr>
        <p:spPr>
          <a:xfrm>
            <a:off x="5689832" y="-457200"/>
            <a:ext cx="1600203" cy="1600200"/>
          </a:xfrm>
          <a:prstGeom prst="ellipse">
            <a:avLst/>
          </a:prstGeom>
          <a:gradFill>
            <a:gsLst>
              <a:gs pos="0">
                <a:srgbClr val="50B9C1">
                  <a:alpha val="14000"/>
                </a:srgbClr>
              </a:gs>
              <a:gs pos="36000">
                <a:srgbClr val="50B9C1">
                  <a:alpha val="7000"/>
                </a:srgbClr>
              </a:gs>
              <a:gs pos="73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/>
          </a:p>
        </p:txBody>
      </p:sp>
      <p:sp>
        <p:nvSpPr>
          <p:cNvPr id="4" name="Oval 23"/>
          <p:cNvSpPr/>
          <p:nvPr/>
        </p:nvSpPr>
        <p:spPr>
          <a:xfrm>
            <a:off x="6299432" y="6096000"/>
            <a:ext cx="990603" cy="990600"/>
          </a:xfrm>
          <a:prstGeom prst="ellipse">
            <a:avLst/>
          </a:prstGeom>
          <a:gradFill>
            <a:gsLst>
              <a:gs pos="0">
                <a:srgbClr val="50B9C1">
                  <a:alpha val="9000"/>
                </a:srgbClr>
              </a:gs>
              <a:gs pos="36000">
                <a:srgbClr val="50B9C1">
                  <a:alpha val="5000"/>
                </a:srgbClr>
              </a:gs>
              <a:gs pos="66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/>
          </a:p>
        </p:txBody>
      </p:sp>
      <p:sp>
        <p:nvSpPr>
          <p:cNvPr id="5" name="Oval 19"/>
          <p:cNvSpPr/>
          <p:nvPr/>
        </p:nvSpPr>
        <p:spPr>
          <a:xfrm>
            <a:off x="-153988" y="2667000"/>
            <a:ext cx="4191002" cy="4191000"/>
          </a:xfrm>
          <a:prstGeom prst="ellipse">
            <a:avLst/>
          </a:prstGeom>
          <a:gradFill>
            <a:gsLst>
              <a:gs pos="0">
                <a:srgbClr val="50B9C1">
                  <a:alpha val="11000"/>
                </a:srgbClr>
              </a:gs>
              <a:gs pos="36000">
                <a:srgbClr val="50B9C1">
                  <a:alpha val="10000"/>
                </a:srgbClr>
              </a:gs>
              <a:gs pos="75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/>
          </a:p>
        </p:txBody>
      </p:sp>
      <p:sp>
        <p:nvSpPr>
          <p:cNvPr id="6" name="Oval 20"/>
          <p:cNvSpPr/>
          <p:nvPr/>
        </p:nvSpPr>
        <p:spPr>
          <a:xfrm>
            <a:off x="-839789" y="2895600"/>
            <a:ext cx="2362204" cy="2362200"/>
          </a:xfrm>
          <a:prstGeom prst="ellipse">
            <a:avLst/>
          </a:prstGeom>
          <a:gradFill>
            <a:gsLst>
              <a:gs pos="0">
                <a:srgbClr val="50B9C1">
                  <a:alpha val="8000"/>
                </a:srgbClr>
              </a:gs>
              <a:gs pos="36000">
                <a:srgbClr val="50B9C1">
                  <a:alpha val="8000"/>
                </a:srgbClr>
              </a:gs>
              <a:gs pos="72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/>
          </a:p>
        </p:txBody>
      </p:sp>
      <p:sp>
        <p:nvSpPr>
          <p:cNvPr id="7" name="Rectangle 18"/>
          <p:cNvSpPr/>
          <p:nvPr/>
        </p:nvSpPr>
        <p:spPr>
          <a:xfrm>
            <a:off x="7745644" y="0"/>
            <a:ext cx="685802" cy="109945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/>
          </a:p>
        </p:txBody>
      </p:sp>
      <p:sp>
        <p:nvSpPr>
          <p:cNvPr id="8" name="Title Text"/>
          <p:cNvSpPr txBox="1">
            <a:spLocks noGrp="1"/>
          </p:cNvSpPr>
          <p:nvPr>
            <p:ph type="title"/>
          </p:nvPr>
        </p:nvSpPr>
        <p:spPr>
          <a:xfrm>
            <a:off x="484708" y="452718"/>
            <a:ext cx="7055383" cy="1400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Title Text</a:t>
            </a:r>
          </a:p>
        </p:txBody>
      </p:sp>
      <p:sp>
        <p:nvSpPr>
          <p:cNvPr id="9" name="Body Level One…"/>
          <p:cNvSpPr txBox="1">
            <a:spLocks noGrp="1"/>
          </p:cNvSpPr>
          <p:nvPr>
            <p:ph type="body" idx="1"/>
          </p:nvPr>
        </p:nvSpPr>
        <p:spPr>
          <a:xfrm>
            <a:off x="827698" y="2052925"/>
            <a:ext cx="6711656" cy="41954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831695" y="540184"/>
            <a:ext cx="498286" cy="5232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b">
            <a:spAutoFit/>
          </a:bodyPr>
          <a:lstStyle>
            <a:lvl1pPr algn="ctr">
              <a:defRPr sz="2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45720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Century Gothic"/>
          <a:ea typeface="Century Gothic"/>
          <a:cs typeface="Century Gothic"/>
          <a:sym typeface="Century Gothic"/>
        </a:defRPr>
      </a:lvl1pPr>
      <a:lvl2pPr marL="0" marR="0" indent="0" algn="l" defTabSz="45720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Century Gothic"/>
          <a:ea typeface="Century Gothic"/>
          <a:cs typeface="Century Gothic"/>
          <a:sym typeface="Century Gothic"/>
        </a:defRPr>
      </a:lvl2pPr>
      <a:lvl3pPr marL="0" marR="0" indent="0" algn="l" defTabSz="45720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Century Gothic"/>
          <a:ea typeface="Century Gothic"/>
          <a:cs typeface="Century Gothic"/>
          <a:sym typeface="Century Gothic"/>
        </a:defRPr>
      </a:lvl3pPr>
      <a:lvl4pPr marL="0" marR="0" indent="0" algn="l" defTabSz="45720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Century Gothic"/>
          <a:ea typeface="Century Gothic"/>
          <a:cs typeface="Century Gothic"/>
          <a:sym typeface="Century Gothic"/>
        </a:defRPr>
      </a:lvl4pPr>
      <a:lvl5pPr marL="0" marR="0" indent="0" algn="l" defTabSz="45720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Century Gothic"/>
          <a:ea typeface="Century Gothic"/>
          <a:cs typeface="Century Gothic"/>
          <a:sym typeface="Century Gothic"/>
        </a:defRPr>
      </a:lvl5pPr>
      <a:lvl6pPr marL="0" marR="0" indent="0" algn="l" defTabSz="45720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Century Gothic"/>
          <a:ea typeface="Century Gothic"/>
          <a:cs typeface="Century Gothic"/>
          <a:sym typeface="Century Gothic"/>
        </a:defRPr>
      </a:lvl6pPr>
      <a:lvl7pPr marL="0" marR="0" indent="0" algn="l" defTabSz="45720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Century Gothic"/>
          <a:ea typeface="Century Gothic"/>
          <a:cs typeface="Century Gothic"/>
          <a:sym typeface="Century Gothic"/>
        </a:defRPr>
      </a:lvl7pPr>
      <a:lvl8pPr marL="0" marR="0" indent="0" algn="l" defTabSz="45720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Century Gothic"/>
          <a:ea typeface="Century Gothic"/>
          <a:cs typeface="Century Gothic"/>
          <a:sym typeface="Century Gothic"/>
        </a:defRPr>
      </a:lvl8pPr>
      <a:lvl9pPr marL="0" marR="0" indent="0" algn="l" defTabSz="45720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EBEBEB"/>
          </a:solidFill>
          <a:uFillTx/>
          <a:latin typeface="Century Gothic"/>
          <a:ea typeface="Century Gothic"/>
          <a:cs typeface="Century Gothic"/>
          <a:sym typeface="Century Gothic"/>
        </a:defRPr>
      </a:lvl9pPr>
    </p:titleStyle>
    <p:bodyStyle>
      <a:lvl1pPr marL="342906" marR="0" indent="-342906" algn="l" defTabSz="457206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 typeface="Century Gothic"/>
        <a:buChar char="u"/>
        <a:tabLst/>
        <a:defRPr sz="2000" b="0" i="0" u="none" strike="noStrike" cap="none" spc="0" baseline="0">
          <a:solidFill>
            <a:srgbClr val="FFFFFF"/>
          </a:solidFill>
          <a:uFillTx/>
          <a:latin typeface="Century Gothic"/>
          <a:ea typeface="Century Gothic"/>
          <a:cs typeface="Century Gothic"/>
          <a:sym typeface="Century Gothic"/>
        </a:defRPr>
      </a:lvl1pPr>
      <a:lvl2pPr marL="774712" marR="0" indent="-317504" algn="l" defTabSz="457206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 typeface="Century Gothic"/>
        <a:buChar char="u"/>
        <a:tabLst/>
        <a:defRPr sz="2000" b="0" i="0" u="none" strike="noStrike" cap="none" spc="0" baseline="0">
          <a:solidFill>
            <a:srgbClr val="FFFFFF"/>
          </a:solidFill>
          <a:uFillTx/>
          <a:latin typeface="Century Gothic"/>
          <a:ea typeface="Century Gothic"/>
          <a:cs typeface="Century Gothic"/>
          <a:sym typeface="Century Gothic"/>
        </a:defRPr>
      </a:lvl2pPr>
      <a:lvl3pPr marL="1200169" marR="0" indent="-285753" algn="l" defTabSz="457206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 typeface="Century Gothic"/>
        <a:buChar char="u"/>
        <a:tabLst/>
        <a:defRPr sz="2000" b="0" i="0" u="none" strike="noStrike" cap="none" spc="0" baseline="0">
          <a:solidFill>
            <a:srgbClr val="FFFFFF"/>
          </a:solidFill>
          <a:uFillTx/>
          <a:latin typeface="Century Gothic"/>
          <a:ea typeface="Century Gothic"/>
          <a:cs typeface="Century Gothic"/>
          <a:sym typeface="Century Gothic"/>
        </a:defRPr>
      </a:lvl3pPr>
      <a:lvl4pPr marL="1698200" marR="0" indent="-326576" algn="l" defTabSz="457206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 typeface="Century Gothic"/>
        <a:buChar char="u"/>
        <a:tabLst/>
        <a:defRPr sz="2000" b="0" i="0" u="none" strike="noStrike" cap="none" spc="0" baseline="0">
          <a:solidFill>
            <a:srgbClr val="FFFFFF"/>
          </a:solidFill>
          <a:uFillTx/>
          <a:latin typeface="Century Gothic"/>
          <a:ea typeface="Century Gothic"/>
          <a:cs typeface="Century Gothic"/>
          <a:sym typeface="Century Gothic"/>
        </a:defRPr>
      </a:lvl4pPr>
      <a:lvl5pPr marL="2155407" marR="0" indent="-326576" algn="l" defTabSz="457206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 typeface="Century Gothic"/>
        <a:buChar char="u"/>
        <a:tabLst/>
        <a:defRPr sz="2000" b="0" i="0" u="none" strike="noStrike" cap="none" spc="0" baseline="0">
          <a:solidFill>
            <a:srgbClr val="FFFFFF"/>
          </a:solidFill>
          <a:uFillTx/>
          <a:latin typeface="Century Gothic"/>
          <a:ea typeface="Century Gothic"/>
          <a:cs typeface="Century Gothic"/>
          <a:sym typeface="Century Gothic"/>
        </a:defRPr>
      </a:lvl5pPr>
      <a:lvl6pPr marL="2612614" marR="0" indent="-326576" algn="l" defTabSz="457206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 typeface="Century Gothic"/>
        <a:buChar char="u"/>
        <a:tabLst/>
        <a:defRPr sz="2000" b="0" i="0" u="none" strike="noStrike" cap="none" spc="0" baseline="0">
          <a:solidFill>
            <a:srgbClr val="FFFFFF"/>
          </a:solidFill>
          <a:uFillTx/>
          <a:latin typeface="Century Gothic"/>
          <a:ea typeface="Century Gothic"/>
          <a:cs typeface="Century Gothic"/>
          <a:sym typeface="Century Gothic"/>
        </a:defRPr>
      </a:lvl6pPr>
      <a:lvl7pPr marL="3069821" marR="0" indent="-326576" algn="l" defTabSz="457206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 typeface="Century Gothic"/>
        <a:buChar char="u"/>
        <a:tabLst/>
        <a:defRPr sz="2000" b="0" i="0" u="none" strike="noStrike" cap="none" spc="0" baseline="0">
          <a:solidFill>
            <a:srgbClr val="FFFFFF"/>
          </a:solidFill>
          <a:uFillTx/>
          <a:latin typeface="Century Gothic"/>
          <a:ea typeface="Century Gothic"/>
          <a:cs typeface="Century Gothic"/>
          <a:sym typeface="Century Gothic"/>
        </a:defRPr>
      </a:lvl7pPr>
      <a:lvl8pPr marL="3527030" marR="0" indent="-326576" algn="l" defTabSz="457206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 typeface="Century Gothic"/>
        <a:buChar char="u"/>
        <a:tabLst/>
        <a:defRPr sz="2000" b="0" i="0" u="none" strike="noStrike" cap="none" spc="0" baseline="0">
          <a:solidFill>
            <a:srgbClr val="FFFFFF"/>
          </a:solidFill>
          <a:uFillTx/>
          <a:latin typeface="Century Gothic"/>
          <a:ea typeface="Century Gothic"/>
          <a:cs typeface="Century Gothic"/>
          <a:sym typeface="Century Gothic"/>
        </a:defRPr>
      </a:lvl8pPr>
      <a:lvl9pPr marL="3984237" marR="0" indent="-326575" algn="l" defTabSz="457206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8AD0D6"/>
        </a:buClr>
        <a:buSzPct val="80000"/>
        <a:buFont typeface="Century Gothic"/>
        <a:buChar char="u"/>
        <a:tabLst/>
        <a:defRPr sz="2000" b="0" i="0" u="none" strike="noStrike" cap="none" spc="0" baseline="0">
          <a:solidFill>
            <a:srgbClr val="FFFFFF"/>
          </a:solidFill>
          <a:uFillTx/>
          <a:latin typeface="Century Gothic"/>
          <a:ea typeface="Century Gothic"/>
          <a:cs typeface="Century Gothic"/>
          <a:sym typeface="Century Gothic"/>
        </a:defRPr>
      </a:lvl9pPr>
    </p:bodyStyle>
    <p:other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Box 1"/>
          <p:cNvSpPr txBox="1"/>
          <p:nvPr/>
        </p:nvSpPr>
        <p:spPr>
          <a:xfrm>
            <a:off x="394765" y="1188720"/>
            <a:ext cx="8138160" cy="1754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3600" b="1">
                <a:solidFill>
                  <a:srgbClr val="FFCC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dirty="0"/>
              <a:t>Action Recognition </a:t>
            </a:r>
            <a:r>
              <a:rPr lang="en-US" dirty="0"/>
              <a:t>from Sports Videos </a:t>
            </a:r>
            <a:r>
              <a:rPr dirty="0"/>
              <a:t>using Multimodal Transfer Learning</a:t>
            </a:r>
          </a:p>
        </p:txBody>
      </p:sp>
      <p:sp>
        <p:nvSpPr>
          <p:cNvPr id="176" name="TextBox 2"/>
          <p:cNvSpPr txBox="1"/>
          <p:nvPr/>
        </p:nvSpPr>
        <p:spPr>
          <a:xfrm>
            <a:off x="851965" y="2432711"/>
            <a:ext cx="7680960" cy="2580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/>
          </a:p>
          <a:p>
            <a:pPr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/>
          </a:p>
          <a:p>
            <a:pPr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/>
          </a:p>
          <a:p>
            <a:pPr algn="ctr"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/>
          </a:p>
          <a:p>
            <a:pPr algn="ctr"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/>
          </a:p>
          <a:p>
            <a:pPr algn="ctr">
              <a:defRPr sz="32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 Modern AI System for Sport and          Motion Recognition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1"/>
          <p:cNvSpPr txBox="1"/>
          <p:nvPr/>
        </p:nvSpPr>
        <p:spPr>
          <a:xfrm>
            <a:off x="502919" y="274320"/>
            <a:ext cx="8138160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3600" b="1">
                <a:solidFill>
                  <a:srgbClr val="FFC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Spatial vs Temporal</a:t>
            </a:r>
          </a:p>
        </p:txBody>
      </p:sp>
      <p:sp>
        <p:nvSpPr>
          <p:cNvPr id="205" name="TextBox 2"/>
          <p:cNvSpPr txBox="1"/>
          <p:nvPr/>
        </p:nvSpPr>
        <p:spPr>
          <a:xfrm>
            <a:off x="502919" y="1138335"/>
            <a:ext cx="7680960" cy="1285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Spatial</a:t>
            </a:r>
            <a:r>
              <a:rPr lang="en-US" dirty="0"/>
              <a:t> Frame : S</a:t>
            </a:r>
            <a:r>
              <a:rPr dirty="0"/>
              <a:t>tatic </a:t>
            </a:r>
            <a:r>
              <a:rPr lang="en-US" dirty="0"/>
              <a:t>F</a:t>
            </a:r>
            <a:r>
              <a:rPr dirty="0"/>
              <a:t>rame </a:t>
            </a:r>
            <a:r>
              <a:rPr lang="en-US" dirty="0"/>
              <a:t>I</a:t>
            </a:r>
            <a:r>
              <a:rPr dirty="0"/>
              <a:t>nfo</a:t>
            </a:r>
            <a:r>
              <a:rPr lang="en-US" dirty="0"/>
              <a:t>rmation</a:t>
            </a:r>
            <a:br>
              <a:rPr dirty="0"/>
            </a:br>
            <a:r>
              <a:rPr dirty="0"/>
              <a:t>Temporal</a:t>
            </a:r>
            <a:r>
              <a:rPr lang="en-US" dirty="0"/>
              <a:t> Frame :</a:t>
            </a:r>
            <a:r>
              <a:rPr dirty="0"/>
              <a:t> </a:t>
            </a:r>
            <a:r>
              <a:rPr lang="en-US" dirty="0"/>
              <a:t>M</a:t>
            </a:r>
            <a:r>
              <a:rPr dirty="0"/>
              <a:t>otion across </a:t>
            </a:r>
            <a:r>
              <a:rPr lang="en-US" dirty="0"/>
              <a:t>F</a:t>
            </a:r>
            <a:r>
              <a:rPr dirty="0"/>
              <a:t>rames</a:t>
            </a:r>
            <a:br>
              <a:rPr dirty="0"/>
            </a:br>
            <a:r>
              <a:rPr dirty="0"/>
              <a:t>Both are needed for activity recognition.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7D97CB-94D3-0C53-9A37-3F4ABD84D1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220" y="2656839"/>
            <a:ext cx="5607697" cy="406348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itle 1"/>
          <p:cNvSpPr txBox="1">
            <a:spLocks noGrp="1"/>
          </p:cNvSpPr>
          <p:nvPr>
            <p:ph type="title"/>
          </p:nvPr>
        </p:nvSpPr>
        <p:spPr>
          <a:xfrm>
            <a:off x="791299" y="747686"/>
            <a:ext cx="7055382" cy="1400531"/>
          </a:xfrm>
          <a:prstGeom prst="rect">
            <a:avLst/>
          </a:prstGeom>
        </p:spPr>
        <p:txBody>
          <a:bodyPr/>
          <a:lstStyle/>
          <a:p>
            <a:pPr>
              <a:defRPr sz="4000">
                <a:solidFill>
                  <a:srgbClr val="FFC000"/>
                </a:solidFill>
                <a:latin typeface="Cascadia Mono"/>
                <a:ea typeface="Cascadia Mono"/>
                <a:cs typeface="Cascadia Mono"/>
                <a:sym typeface="Cascadia Mono"/>
              </a:defRPr>
            </a:pPr>
            <a:r>
              <a:rPr sz="4000" b="1" dirty="0">
                <a:latin typeface="Century Gothic" panose="020B0502020202020204" pitchFamily="34" charset="0"/>
              </a:rPr>
              <a:t>Modules Overview</a:t>
            </a:r>
            <a:br>
              <a:rPr dirty="0"/>
            </a:br>
            <a:endParaRPr dirty="0"/>
          </a:p>
        </p:txBody>
      </p:sp>
      <p:sp>
        <p:nvSpPr>
          <p:cNvPr id="209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b="1"/>
            </a:pPr>
            <a:endParaRPr dirty="0"/>
          </a:p>
          <a:p>
            <a:pPr>
              <a:buFont typeface="Wingdings" panose="05000000000000000000" pitchFamily="2" charset="2"/>
              <a:buChar char="§"/>
              <a:defRPr b="1"/>
            </a:pPr>
            <a:r>
              <a:rPr sz="2400" dirty="0"/>
              <a:t>Transfer Learning Module</a:t>
            </a:r>
          </a:p>
          <a:p>
            <a:pPr>
              <a:buFont typeface="Wingdings" panose="05000000000000000000" pitchFamily="2" charset="2"/>
              <a:buChar char="§"/>
              <a:defRPr b="1"/>
            </a:pPr>
            <a:endParaRPr sz="2400" dirty="0"/>
          </a:p>
          <a:p>
            <a:pPr>
              <a:buFont typeface="Wingdings" panose="05000000000000000000" pitchFamily="2" charset="2"/>
              <a:buChar char="§"/>
              <a:defRPr b="1"/>
            </a:pPr>
            <a:r>
              <a:rPr sz="2400" dirty="0"/>
              <a:t>Activity Recognition Module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itle 1"/>
          <p:cNvSpPr txBox="1">
            <a:spLocks noGrp="1"/>
          </p:cNvSpPr>
          <p:nvPr>
            <p:ph type="title"/>
          </p:nvPr>
        </p:nvSpPr>
        <p:spPr>
          <a:xfrm>
            <a:off x="559522" y="688692"/>
            <a:ext cx="7055382" cy="1400531"/>
          </a:xfrm>
          <a:prstGeom prst="rect">
            <a:avLst/>
          </a:prstGeom>
        </p:spPr>
        <p:txBody>
          <a:bodyPr lIns="45718" tIns="45718" rIns="45718" bIns="45718" anchor="t">
            <a:normAutofit/>
          </a:bodyPr>
          <a:lstStyle>
            <a:lvl1pPr>
              <a:defRPr b="1">
                <a:solidFill>
                  <a:srgbClr val="FFC000"/>
                </a:solidFill>
                <a:latin typeface="Segoe UI Variable Small Semibol"/>
                <a:ea typeface="Segoe UI Variable Small Semibol"/>
                <a:cs typeface="Segoe UI Variable Small Semibol"/>
                <a:sym typeface="Segoe UI Variable Small Semibol"/>
              </a:defRPr>
            </a:lvl1pPr>
          </a:lstStyle>
          <a:p>
            <a:pPr>
              <a:defRPr b="0">
                <a:solidFill>
                  <a:srgbClr val="FFFF00"/>
                </a:solid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rPr lang="en-US" dirty="0">
                <a:solidFill>
                  <a:srgbClr val="FFCC00"/>
                </a:solidFill>
                <a:latin typeface="Century Gothic"/>
              </a:rPr>
              <a:t>Transfer Learning Module</a:t>
            </a:r>
          </a:p>
        </p:txBody>
      </p:sp>
      <p:sp>
        <p:nvSpPr>
          <p:cNvPr id="212" name="Rectangle 1"/>
          <p:cNvSpPr txBox="1">
            <a:spLocks noGrp="1"/>
          </p:cNvSpPr>
          <p:nvPr>
            <p:ph type="body" sz="quarter" idx="1"/>
          </p:nvPr>
        </p:nvSpPr>
        <p:spPr>
          <a:xfrm>
            <a:off x="559522" y="2000091"/>
            <a:ext cx="7273147" cy="1569662"/>
          </a:xfrm>
          <a:prstGeom prst="rect">
            <a:avLst/>
          </a:prstGeom>
        </p:spPr>
        <p:txBody>
          <a:bodyPr anchor="ctr"/>
          <a:lstStyle/>
          <a:p>
            <a:pPr defTabSz="914400">
              <a:spcBef>
                <a:spcPts val="0"/>
              </a:spcBef>
              <a:buClrTx/>
              <a:buSzPct val="100000"/>
              <a:buFont typeface="Wingdings" panose="05000000000000000000" pitchFamily="2" charset="2"/>
              <a:buChar char="§"/>
              <a:defRPr sz="2400"/>
            </a:pPr>
            <a:r>
              <a:rPr dirty="0"/>
              <a:t>Uses CNN for extracting frame-level features </a:t>
            </a:r>
          </a:p>
          <a:p>
            <a:pPr marL="0" indent="0" defTabSz="914400">
              <a:spcBef>
                <a:spcPts val="0"/>
              </a:spcBef>
              <a:buSzTx/>
              <a:buNone/>
              <a:defRPr sz="2400"/>
            </a:pPr>
            <a:r>
              <a:rPr dirty="0"/>
              <a:t>  </a:t>
            </a:r>
            <a:r>
              <a:rPr lang="en-US" dirty="0"/>
              <a:t>  </a:t>
            </a:r>
            <a:r>
              <a:rPr dirty="0"/>
              <a:t>dynamically</a:t>
            </a:r>
            <a:r>
              <a:rPr sz="1800" dirty="0"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indent="0" defTabSz="914400">
              <a:spcBef>
                <a:spcPts val="0"/>
              </a:spcBef>
              <a:buSzTx/>
              <a:buNone/>
              <a:defRPr sz="2400">
                <a:latin typeface="Arial"/>
                <a:ea typeface="Arial"/>
                <a:cs typeface="Arial"/>
                <a:sym typeface="Arial"/>
              </a:defRPr>
            </a:pPr>
            <a:endParaRPr sz="1800" dirty="0">
              <a:latin typeface="Arial"/>
              <a:ea typeface="Arial"/>
              <a:cs typeface="Arial"/>
              <a:sym typeface="Arial"/>
            </a:endParaRPr>
          </a:p>
          <a:p>
            <a:pPr defTabSz="914400">
              <a:spcBef>
                <a:spcPts val="0"/>
              </a:spcBef>
              <a:buClrTx/>
              <a:buSzPct val="100000"/>
              <a:buFont typeface="Wingdings" panose="05000000000000000000" pitchFamily="2" charset="2"/>
              <a:buChar char="§"/>
              <a:defRPr sz="2400"/>
            </a:pPr>
            <a:r>
              <a:rPr dirty="0"/>
              <a:t>Converts video into frame sequences.</a:t>
            </a:r>
          </a:p>
        </p:txBody>
      </p:sp>
      <p:pic>
        <p:nvPicPr>
          <p:cNvPr id="213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039" y="3856973"/>
            <a:ext cx="3957936" cy="25483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TextBox 1"/>
          <p:cNvSpPr txBox="1"/>
          <p:nvPr/>
        </p:nvSpPr>
        <p:spPr>
          <a:xfrm>
            <a:off x="502919" y="274320"/>
            <a:ext cx="8138160" cy="984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4000" b="1">
                <a:solidFill>
                  <a:srgbClr val="FFD7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>
                <a:solidFill>
                  <a:srgbClr val="FFC000"/>
                </a:solidFill>
              </a:rPr>
              <a:t>Transfer learning module </a:t>
            </a:r>
            <a:r>
              <a:rPr lang="en-US" dirty="0">
                <a:solidFill>
                  <a:srgbClr val="FFC000"/>
                </a:solidFill>
              </a:rPr>
              <a:t>(</a:t>
            </a:r>
            <a:r>
              <a:rPr dirty="0">
                <a:solidFill>
                  <a:srgbClr val="FFC000"/>
                </a:solidFill>
              </a:rPr>
              <a:t>cont</a:t>
            </a:r>
            <a:r>
              <a:rPr dirty="0"/>
              <a:t>.</a:t>
            </a:r>
            <a:r>
              <a:rPr lang="en-US" dirty="0"/>
              <a:t>)</a:t>
            </a:r>
            <a:endParaRPr dirty="0"/>
          </a:p>
        </p:txBody>
      </p:sp>
      <p:sp>
        <p:nvSpPr>
          <p:cNvPr id="216" name="TextBox 2"/>
          <p:cNvSpPr txBox="1"/>
          <p:nvPr/>
        </p:nvSpPr>
        <p:spPr>
          <a:xfrm>
            <a:off x="777239" y="1371600"/>
            <a:ext cx="7680960" cy="424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t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Reuses CNNs trained on MobileNetV2</a:t>
            </a:r>
            <a:br>
              <a:rPr sz="2400" dirty="0"/>
            </a:br>
            <a:endParaRPr sz="2400" dirty="0"/>
          </a:p>
          <a:p>
            <a:pPr marL="342900" indent="-342900">
              <a:buFont typeface="Wingdings" panose="05000000000000000000" pitchFamily="2" charset="2"/>
              <a:buChar char="§"/>
              <a:defRPr sz="24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sz="2000" dirty="0">
                <a:latin typeface="Century Gothic"/>
                <a:ea typeface="Segoe UI Variable Small Semibol"/>
                <a:cs typeface="Segoe UI Variable Small Semibol"/>
                <a:sym typeface="Segoe UI Variable Small Semibol"/>
              </a:rPr>
              <a:t>Extracts high-level features efficiently</a:t>
            </a:r>
            <a:r>
              <a:rPr dirty="0"/>
              <a:t>.</a:t>
            </a:r>
            <a:endParaRPr sz="2000" dirty="0"/>
          </a:p>
          <a:p>
            <a:pPr>
              <a:defRPr sz="24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sz="2000" dirty="0"/>
          </a:p>
          <a:p>
            <a:pPr marL="285750" indent="-285750">
              <a:buSzPct val="100000"/>
              <a:buFont typeface="Wingdings" panose="05000000000000000000" pitchFamily="2" charset="2"/>
              <a:buChar char="§"/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 </a:t>
            </a:r>
            <a:r>
              <a:rPr sz="2000" dirty="0"/>
              <a:t>Transfer Learning Explanation</a:t>
            </a:r>
          </a:p>
          <a:p>
            <a:pPr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          Freeze convolutional layers of MobileNetV2</a:t>
            </a:r>
          </a:p>
          <a:p>
            <a:pPr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          Fine-tune on sports dataset</a:t>
            </a:r>
          </a:p>
          <a:p>
            <a:pPr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Font typeface="Wingdings" panose="05000000000000000000" pitchFamily="2" charset="2"/>
              <a:buChar char="§"/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Benefits:</a:t>
            </a:r>
          </a:p>
          <a:p>
            <a:pPr lvl="1" indent="457200"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    Faster convergence</a:t>
            </a:r>
          </a:p>
          <a:p>
            <a:pPr lvl="1" indent="457200"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    Higher accuracy</a:t>
            </a:r>
          </a:p>
          <a:p>
            <a:pPr lvl="1" indent="457200"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    Lower overfitting risk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Title 1"/>
          <p:cNvSpPr txBox="1">
            <a:spLocks noGrp="1"/>
          </p:cNvSpPr>
          <p:nvPr>
            <p:ph type="title"/>
          </p:nvPr>
        </p:nvSpPr>
        <p:spPr>
          <a:xfrm>
            <a:off x="655836" y="652394"/>
            <a:ext cx="7055382" cy="1400531"/>
          </a:xfrm>
          <a:prstGeom prst="rect">
            <a:avLst/>
          </a:prstGeom>
        </p:spPr>
        <p:txBody>
          <a:bodyPr/>
          <a:lstStyle/>
          <a:p>
            <a:r>
              <a:t>  </a:t>
            </a:r>
            <a:r>
              <a:rPr sz="4400" b="1">
                <a:solidFill>
                  <a:srgbClr val="FFC000"/>
                </a:solidFill>
              </a:rPr>
              <a:t>Activity</a:t>
            </a:r>
            <a:r>
              <a:rPr sz="4400" b="1">
                <a:solidFill>
                  <a:srgbClr val="FFFF00"/>
                </a:solidFill>
              </a:rPr>
              <a:t> </a:t>
            </a:r>
            <a:r>
              <a:rPr sz="4400" b="1">
                <a:solidFill>
                  <a:srgbClr val="FFC000"/>
                </a:solidFill>
              </a:rPr>
              <a:t>Recognition</a:t>
            </a:r>
          </a:p>
        </p:txBody>
      </p:sp>
      <p:sp>
        <p:nvSpPr>
          <p:cNvPr id="219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2"/>
          </a:xfrm>
          <a:prstGeom prst="rect">
            <a:avLst/>
          </a:prstGeo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dirty="0"/>
              <a:t>LSTM layers analyze sequential frame</a:t>
            </a:r>
            <a:r>
              <a:rPr lang="en-US" dirty="0"/>
              <a:t>s</a:t>
            </a:r>
            <a:endParaRPr dirty="0"/>
          </a:p>
          <a:p>
            <a:pPr>
              <a:buFont typeface="Wingdings" panose="05000000000000000000" pitchFamily="2" charset="2"/>
              <a:buChar char="§"/>
            </a:pPr>
            <a:endParaRPr dirty="0"/>
          </a:p>
          <a:p>
            <a:pPr>
              <a:buFont typeface="Wingdings" panose="05000000000000000000" pitchFamily="2" charset="2"/>
              <a:buChar char="§"/>
            </a:pPr>
            <a:r>
              <a:rPr dirty="0"/>
              <a:t>Outputs probability of each sport category</a:t>
            </a:r>
          </a:p>
          <a:p>
            <a:pPr>
              <a:buFont typeface="Wingdings" panose="05000000000000000000" pitchFamily="2" charset="2"/>
              <a:buChar char="§"/>
            </a:pPr>
            <a:endParaRPr dirty="0"/>
          </a:p>
          <a:p>
            <a:pPr>
              <a:buFont typeface="Wingdings" panose="05000000000000000000" pitchFamily="2" charset="2"/>
              <a:buChar char="§"/>
            </a:pPr>
            <a:r>
              <a:rPr dirty="0" err="1"/>
              <a:t>Softmax</a:t>
            </a:r>
            <a:r>
              <a:rPr dirty="0"/>
              <a:t> layer predicts the most likely sport</a:t>
            </a:r>
            <a:r>
              <a:rPr lang="en-US" dirty="0"/>
              <a:t> using the maximum probability among all classes</a:t>
            </a:r>
            <a:endParaRPr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Box 1"/>
          <p:cNvSpPr txBox="1"/>
          <p:nvPr/>
        </p:nvSpPr>
        <p:spPr>
          <a:xfrm>
            <a:off x="502919" y="274320"/>
            <a:ext cx="8138160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3600" b="1">
                <a:solidFill>
                  <a:srgbClr val="FFD7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>
                <a:solidFill>
                  <a:srgbClr val="FFC000"/>
                </a:solidFill>
              </a:rPr>
              <a:t>CNN as Feature Extractor</a:t>
            </a:r>
          </a:p>
        </p:txBody>
      </p:sp>
      <p:sp>
        <p:nvSpPr>
          <p:cNvPr id="222" name="TextBox 2"/>
          <p:cNvSpPr txBox="1"/>
          <p:nvPr/>
        </p:nvSpPr>
        <p:spPr>
          <a:xfrm>
            <a:off x="429208" y="1371600"/>
            <a:ext cx="8416212" cy="455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Extracts features per frame (edges, limbs, objects). Output fed to LSTM.</a:t>
            </a:r>
          </a:p>
          <a:p>
            <a:pPr marL="285750" indent="-285750">
              <a:buFont typeface="Wingdings" panose="05000000000000000000" pitchFamily="2" charset="2"/>
              <a:buChar char="§"/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lang="en-US" sz="2000" dirty="0"/>
              <a:t>    </a:t>
            </a:r>
            <a:r>
              <a:rPr sz="2000" dirty="0"/>
              <a:t>Few crucial Working Steps:</a:t>
            </a:r>
          </a:p>
          <a:p>
            <a:pPr marL="285750" indent="-285750">
              <a:buFont typeface="Wingdings" panose="05000000000000000000" pitchFamily="2" charset="2"/>
              <a:buChar char="§"/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Font typeface="Wingdings" panose="05000000000000000000" pitchFamily="2" charset="2"/>
              <a:buChar char="§"/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sz="2000" dirty="0"/>
              <a:t>Input Frames:</a:t>
            </a:r>
            <a:br>
              <a:rPr sz="2000" dirty="0"/>
            </a:br>
            <a:r>
              <a:rPr sz="2000" b="0" dirty="0"/>
              <a:t>Each video is divided into multiple frames (e.g., 20 per clip</a:t>
            </a:r>
            <a:r>
              <a:rPr lang="en-US" sz="2000" b="0" dirty="0"/>
              <a:t>)</a:t>
            </a:r>
            <a:r>
              <a:rPr b="0" dirty="0"/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b="0" dirty="0"/>
          </a:p>
          <a:p>
            <a:pPr marL="285750" indent="-285750">
              <a:buFont typeface="Wingdings" panose="05000000000000000000" pitchFamily="2" charset="2"/>
              <a:buChar char="§"/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sz="2000" dirty="0"/>
              <a:t>Preprocessing:</a:t>
            </a:r>
            <a:br>
              <a:rPr sz="2000" dirty="0"/>
            </a:br>
            <a:r>
              <a:rPr sz="2000" b="0" dirty="0"/>
              <a:t>Frames resized to </a:t>
            </a:r>
            <a:r>
              <a:rPr sz="2000" dirty="0"/>
              <a:t>1</a:t>
            </a:r>
            <a:r>
              <a:rPr lang="en-US" sz="2000" dirty="0"/>
              <a:t>28x128</a:t>
            </a:r>
            <a:r>
              <a:rPr sz="2000" b="0" dirty="0"/>
              <a:t> and normalized.</a:t>
            </a:r>
          </a:p>
          <a:p>
            <a:pPr marL="285750" indent="-285750">
              <a:buFont typeface="Wingdings" panose="05000000000000000000" pitchFamily="2" charset="2"/>
              <a:buChar char="§"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b="0" dirty="0"/>
          </a:p>
          <a:p>
            <a:pPr marL="285750" indent="-285750">
              <a:buFont typeface="Wingdings" panose="05000000000000000000" pitchFamily="2" charset="2"/>
              <a:buChar char="§"/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sz="2000" dirty="0"/>
              <a:t>Feature Extraction:</a:t>
            </a:r>
            <a:endParaRPr lang="en-US" sz="2000" dirty="0"/>
          </a:p>
          <a:p>
            <a:pPr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lang="en-US" sz="2000" dirty="0"/>
              <a:t>    </a:t>
            </a:r>
            <a:r>
              <a:rPr sz="2000" dirty="0">
                <a:latin typeface="Century Gothic" panose="020B0502020202020204" pitchFamily="34" charset="0"/>
              </a:rPr>
              <a:t>For each frame, CNN outp</a:t>
            </a:r>
            <a:r>
              <a:rPr lang="en-US" sz="2000" dirty="0">
                <a:latin typeface="Century Gothic" panose="020B0502020202020204" pitchFamily="34" charset="0"/>
              </a:rPr>
              <a:t>uts feature map (1280 feature maps per frame)</a:t>
            </a:r>
            <a:endParaRPr sz="2000" dirty="0"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TextBox 1"/>
          <p:cNvSpPr txBox="1"/>
          <p:nvPr/>
        </p:nvSpPr>
        <p:spPr>
          <a:xfrm>
            <a:off x="777239" y="205495"/>
            <a:ext cx="8138160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3600" b="1">
                <a:solidFill>
                  <a:srgbClr val="FFD7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>
                <a:solidFill>
                  <a:srgbClr val="FFC000"/>
                </a:solidFill>
              </a:rPr>
              <a:t>LSTM for Temporal Dynamics</a:t>
            </a:r>
          </a:p>
        </p:txBody>
      </p:sp>
      <p:sp>
        <p:nvSpPr>
          <p:cNvPr id="225" name="TextBox 2"/>
          <p:cNvSpPr txBox="1"/>
          <p:nvPr/>
        </p:nvSpPr>
        <p:spPr>
          <a:xfrm>
            <a:off x="777239" y="1371600"/>
            <a:ext cx="7680960" cy="4053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Font typeface="Wingdings" panose="05000000000000000000" pitchFamily="2" charset="2"/>
              <a:buChar char="§"/>
              <a:defRPr sz="24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Learns motion over frames; handles variable-length sequences; retains memory using gates.</a:t>
            </a:r>
          </a:p>
          <a:p>
            <a:pPr marL="342900" indent="-342900">
              <a:buFont typeface="Wingdings" panose="05000000000000000000" pitchFamily="2" charset="2"/>
              <a:buChar char="§"/>
              <a:defRPr sz="24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Font typeface="Wingdings" panose="05000000000000000000" pitchFamily="2" charset="2"/>
              <a:buChar char="§"/>
              <a:defRPr sz="24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Captures sequential motion patterns.</a:t>
            </a:r>
          </a:p>
          <a:p>
            <a:pPr marL="342900" indent="-342900">
              <a:buFont typeface="Wingdings" panose="05000000000000000000" pitchFamily="2" charset="2"/>
              <a:buChar char="§"/>
              <a:defRPr sz="24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Font typeface="Wingdings" panose="05000000000000000000" pitchFamily="2" charset="2"/>
              <a:buChar char="§"/>
              <a:defRPr sz="24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Learns dependencies between consecutive frames.</a:t>
            </a:r>
          </a:p>
          <a:p>
            <a:pPr marL="342900" indent="-342900">
              <a:buFont typeface="Wingdings" panose="05000000000000000000" pitchFamily="2" charset="2"/>
              <a:buChar char="§"/>
              <a:defRPr sz="24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Font typeface="Wingdings" panose="05000000000000000000" pitchFamily="2" charset="2"/>
              <a:buChar char="§"/>
              <a:defRPr sz="24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Helps model temporal context (e.g., ball hit → jump → shot).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TextBox 1"/>
          <p:cNvSpPr txBox="1"/>
          <p:nvPr/>
        </p:nvSpPr>
        <p:spPr>
          <a:xfrm>
            <a:off x="847048" y="303817"/>
            <a:ext cx="8138160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3600" b="1">
                <a:solidFill>
                  <a:srgbClr val="FFD7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>
                <a:solidFill>
                  <a:srgbClr val="FFC000"/>
                </a:solidFill>
              </a:rPr>
              <a:t>Dataset – UCF101</a:t>
            </a:r>
          </a:p>
        </p:txBody>
      </p:sp>
      <p:sp>
        <p:nvSpPr>
          <p:cNvPr id="228" name="TextBox 2"/>
          <p:cNvSpPr txBox="1"/>
          <p:nvPr/>
        </p:nvSpPr>
        <p:spPr>
          <a:xfrm>
            <a:off x="777239" y="1371601"/>
            <a:ext cx="7680960" cy="2580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t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SzPct val="100000"/>
              <a:buFont typeface="Arial"/>
              <a:buChar char="•"/>
              <a:defRPr sz="24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lang="en-US" dirty="0"/>
              <a:t>8,500+</a:t>
            </a:r>
            <a:r>
              <a:rPr dirty="0"/>
              <a:t> video clips across </a:t>
            </a:r>
            <a:r>
              <a:rPr lang="en-US" dirty="0"/>
              <a:t>63</a:t>
            </a:r>
            <a:r>
              <a:rPr dirty="0"/>
              <a:t> action classes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SzPct val="100000"/>
              <a:buFont typeface="Arial"/>
              <a:buChar char="•"/>
              <a:defRPr sz="24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Split: 80% Training | 20% Validation</a:t>
            </a:r>
            <a:br>
              <a:rPr dirty="0"/>
            </a:br>
            <a:endParaRPr dirty="0"/>
          </a:p>
          <a:p>
            <a:pPr marL="342900" indent="-342900">
              <a:buSzPct val="100000"/>
              <a:buFont typeface="Arial"/>
              <a:buChar char="•"/>
              <a:defRPr sz="24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Sample Classes:</a:t>
            </a:r>
            <a:r>
              <a:rPr b="0" dirty="0"/>
              <a:t> Cricket, Basketball, Badminton, Tennis, Volleyball</a:t>
            </a:r>
            <a:r>
              <a:rPr lang="en-US" b="0" dirty="0"/>
              <a:t> etc.</a:t>
            </a:r>
            <a:endParaRPr b="0" dirty="0"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pasted-movie.png" descr="pasted-movi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214" y="637462"/>
            <a:ext cx="6815286" cy="54257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TextBox 1"/>
          <p:cNvSpPr txBox="1"/>
          <p:nvPr/>
        </p:nvSpPr>
        <p:spPr>
          <a:xfrm>
            <a:off x="777239" y="300219"/>
            <a:ext cx="8138160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3600" b="1">
                <a:solidFill>
                  <a:srgbClr val="FFD7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>
                <a:solidFill>
                  <a:srgbClr val="FFC000"/>
                </a:solidFill>
              </a:rPr>
              <a:t>Data Preprocessing</a:t>
            </a:r>
          </a:p>
        </p:txBody>
      </p:sp>
      <p:sp>
        <p:nvSpPr>
          <p:cNvPr id="233" name="TextBox 2"/>
          <p:cNvSpPr txBox="1"/>
          <p:nvPr/>
        </p:nvSpPr>
        <p:spPr>
          <a:xfrm>
            <a:off x="777239" y="1371601"/>
            <a:ext cx="7680960" cy="2215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285750" indent="-285750">
              <a:buSzPct val="100000"/>
              <a:buFont typeface="Wingdings" panose="05000000000000000000" pitchFamily="2" charset="2"/>
              <a:buChar char="§"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sz="2000" dirty="0"/>
              <a:t>Extract 20 frames per video.</a:t>
            </a:r>
          </a:p>
          <a:p>
            <a:pPr marL="285750" indent="-285750">
              <a:buFont typeface="Wingdings" panose="05000000000000000000" pitchFamily="2" charset="2"/>
              <a:buChar char="§"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sz="2000" dirty="0"/>
          </a:p>
          <a:p>
            <a:pPr marL="285750" indent="-285750">
              <a:buSzPct val="100000"/>
              <a:buFont typeface="Wingdings" panose="05000000000000000000" pitchFamily="2" charset="2"/>
              <a:buChar char="§"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sz="2000" dirty="0"/>
              <a:t>Resize to pixels 128X128.</a:t>
            </a:r>
          </a:p>
          <a:p>
            <a:pPr marL="285750" indent="-285750">
              <a:buFont typeface="Wingdings" panose="05000000000000000000" pitchFamily="2" charset="2"/>
              <a:buChar char="§"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sz="2000" dirty="0"/>
          </a:p>
          <a:p>
            <a:pPr marL="285750" indent="-285750">
              <a:buSzPct val="100000"/>
              <a:buFont typeface="Wingdings" panose="05000000000000000000" pitchFamily="2" charset="2"/>
              <a:buChar char="§"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sz="2000" dirty="0"/>
              <a:t>Normalize pixel values (0</a:t>
            </a:r>
            <a:r>
              <a:rPr lang="en-US" sz="2000" dirty="0"/>
              <a:t>.0</a:t>
            </a:r>
            <a:r>
              <a:rPr sz="2000" dirty="0"/>
              <a:t>–1</a:t>
            </a:r>
            <a:r>
              <a:rPr lang="en-US" sz="2000" dirty="0"/>
              <a:t>.0</a:t>
            </a:r>
            <a:r>
              <a:rPr sz="2000" dirty="0"/>
              <a:t>).</a:t>
            </a:r>
          </a:p>
          <a:p>
            <a:pPr marL="285750" indent="-285750">
              <a:buFont typeface="Wingdings" panose="05000000000000000000" pitchFamily="2" charset="2"/>
              <a:buChar char="§"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sz="2000" dirty="0"/>
          </a:p>
        </p:txBody>
      </p:sp>
      <p:pic>
        <p:nvPicPr>
          <p:cNvPr id="234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4995" y="3729331"/>
            <a:ext cx="4678752" cy="2640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extBox 1"/>
          <p:cNvSpPr txBox="1"/>
          <p:nvPr/>
        </p:nvSpPr>
        <p:spPr>
          <a:xfrm>
            <a:off x="777239" y="313649"/>
            <a:ext cx="8138160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3600" b="1">
                <a:solidFill>
                  <a:srgbClr val="FFD7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Problem Statement</a:t>
            </a:r>
          </a:p>
        </p:txBody>
      </p:sp>
      <p:sp>
        <p:nvSpPr>
          <p:cNvPr id="179" name="TextBox 2"/>
          <p:cNvSpPr txBox="1"/>
          <p:nvPr/>
        </p:nvSpPr>
        <p:spPr>
          <a:xfrm>
            <a:off x="777239" y="1371600"/>
            <a:ext cx="7680960" cy="43704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t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Traditional models struggle to identify sports actions accurately in real-time videos.</a:t>
            </a:r>
            <a:br>
              <a:rPr dirty="0"/>
            </a:br>
            <a:endParaRPr dirty="0"/>
          </a:p>
          <a:p>
            <a:pPr marL="342900" indent="-342900"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We aim to build a deep learning system that can classify human sports actions (e.g., cricket, badminton, basketball) using transfer learning for improved accuracy and efficiency.</a:t>
            </a:r>
          </a:p>
          <a:p>
            <a:pPr marL="342900" indent="-342900"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lang="en-US" dirty="0"/>
              <a:t>Understanding</a:t>
            </a:r>
            <a:r>
              <a:rPr dirty="0"/>
              <a:t> spatial (frame-wise) and temporal (motion) patterns.</a:t>
            </a:r>
            <a:br>
              <a:rPr dirty="0"/>
            </a:br>
            <a:endParaRPr dirty="0"/>
          </a:p>
          <a:p>
            <a:pPr marL="342900" indent="-342900"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Traditional CNNs fail to capture motion continuity, So integrating CNN with LSTM/RNN.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TextBox 1"/>
          <p:cNvSpPr txBox="1"/>
          <p:nvPr/>
        </p:nvSpPr>
        <p:spPr>
          <a:xfrm>
            <a:off x="502919" y="274320"/>
            <a:ext cx="8138160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3600" b="1">
                <a:solidFill>
                  <a:srgbClr val="FFD7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>
                <a:solidFill>
                  <a:srgbClr val="FFC000"/>
                </a:solidFill>
              </a:rPr>
              <a:t>Model Training Setup</a:t>
            </a:r>
          </a:p>
        </p:txBody>
      </p:sp>
      <p:sp>
        <p:nvSpPr>
          <p:cNvPr id="237" name="TextBox 2"/>
          <p:cNvSpPr txBox="1"/>
          <p:nvPr/>
        </p:nvSpPr>
        <p:spPr>
          <a:xfrm>
            <a:off x="396240" y="1371600"/>
            <a:ext cx="8515040" cy="5232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 anchor="t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285750" indent="-285750">
              <a:buFont typeface="Wingdings" panose="05000000000000000000" pitchFamily="2" charset="2"/>
              <a:buChar char="Ø"/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sz="2000" dirty="0"/>
              <a:t>Language:</a:t>
            </a:r>
            <a:r>
              <a:rPr sz="2000" b="0" dirty="0"/>
              <a:t> Python 3.10</a:t>
            </a:r>
          </a:p>
          <a:p>
            <a:pPr marL="285750" indent="-285750">
              <a:buFont typeface="Wingdings" panose="05000000000000000000" pitchFamily="2" charset="2"/>
              <a:buChar char="Ø"/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sz="2000" dirty="0"/>
              <a:t>Frameworks:</a:t>
            </a:r>
            <a:r>
              <a:rPr sz="2000" b="0" dirty="0"/>
              <a:t> TensorFlow 2.x, </a:t>
            </a:r>
            <a:r>
              <a:rPr sz="2000" b="0" dirty="0" err="1"/>
              <a:t>Keras</a:t>
            </a:r>
            <a:endParaRPr sz="2000" b="0" dirty="0"/>
          </a:p>
          <a:p>
            <a:pPr marL="285750" indent="-285750">
              <a:buFont typeface="Wingdings" panose="05000000000000000000" pitchFamily="2" charset="2"/>
              <a:buChar char="Ø"/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sz="2000" dirty="0"/>
              <a:t>Environment:</a:t>
            </a:r>
            <a:r>
              <a:rPr sz="2000" b="0" dirty="0"/>
              <a:t> Google Colab </a:t>
            </a:r>
            <a:endParaRPr lang="en-US" sz="2000" b="0" dirty="0"/>
          </a:p>
          <a:p>
            <a:pPr marL="285750" indent="-285750">
              <a:buFont typeface="Wingdings" panose="05000000000000000000" pitchFamily="2" charset="2"/>
              <a:buChar char="Ø"/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sz="2000" dirty="0"/>
              <a:t>Hardware:</a:t>
            </a:r>
            <a:r>
              <a:rPr sz="2000" b="0" dirty="0"/>
              <a:t>  Tesla T4 </a:t>
            </a:r>
          </a:p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sz="2000" b="0" dirty="0"/>
          </a:p>
          <a:p>
            <a:pPr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u="sng" dirty="0"/>
              <a:t>Model Configuration</a:t>
            </a:r>
            <a:r>
              <a:rPr dirty="0"/>
              <a:t>:</a:t>
            </a:r>
            <a:endParaRPr lang="en-US" dirty="0"/>
          </a:p>
          <a:p>
            <a:pPr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Base Network (Transfer Learning):</a:t>
            </a:r>
            <a:r>
              <a:rPr b="0" dirty="0"/>
              <a:t> MobileNetV2</a:t>
            </a:r>
            <a:r>
              <a:rPr lang="en-US" b="0" dirty="0"/>
              <a:t> </a:t>
            </a:r>
            <a:r>
              <a:rPr b="0" dirty="0"/>
              <a:t>(pre-trained on </a:t>
            </a:r>
            <a:r>
              <a:rPr lang="en-US" dirty="0"/>
              <a:t>ImageNet</a:t>
            </a:r>
            <a:r>
              <a:rPr b="0" dirty="0"/>
              <a:t>)</a:t>
            </a:r>
          </a:p>
          <a:p>
            <a:pPr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lang="en-US" dirty="0"/>
          </a:p>
          <a:p>
            <a:pPr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Added Layers:</a:t>
            </a:r>
            <a:endParaRPr lang="en-US" dirty="0"/>
          </a:p>
          <a:p>
            <a:pPr lvl="1" indent="45720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lang="en-US" dirty="0"/>
              <a:t>CNN Layers</a:t>
            </a:r>
          </a:p>
          <a:p>
            <a:pPr lvl="1" indent="45720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LSTM (256 units)</a:t>
            </a:r>
          </a:p>
          <a:p>
            <a:pPr lvl="1" indent="45720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lang="en-US" dirty="0">
                <a:ea typeface="+mn-lt"/>
                <a:cs typeface="+mn-lt"/>
              </a:rPr>
              <a:t>Dense(1024) → Dense(63) → </a:t>
            </a:r>
            <a:r>
              <a:rPr lang="en-US" dirty="0" err="1">
                <a:ea typeface="+mn-lt"/>
                <a:cs typeface="+mn-lt"/>
              </a:rPr>
              <a:t>Softmax</a:t>
            </a:r>
            <a:r>
              <a:rPr lang="en-US" dirty="0">
                <a:ea typeface="+mn-lt"/>
                <a:cs typeface="+mn-lt"/>
              </a:rPr>
              <a:t> output</a:t>
            </a:r>
          </a:p>
          <a:p>
            <a:pPr lvl="1" indent="457200"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lang="en-US" dirty="0">
              <a:cs typeface="Helvetica"/>
            </a:endParaRPr>
          </a:p>
          <a:p>
            <a:pPr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Optimizer:</a:t>
            </a:r>
            <a:r>
              <a:rPr b="0" dirty="0"/>
              <a:t> Adam ( learning rate = 0.001)</a:t>
            </a:r>
          </a:p>
          <a:p>
            <a:pPr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lang="en-US" dirty="0"/>
          </a:p>
          <a:p>
            <a:pPr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Loss Function:</a:t>
            </a:r>
            <a:r>
              <a:rPr b="0" dirty="0"/>
              <a:t> Categorical </a:t>
            </a:r>
            <a:r>
              <a:rPr b="0" dirty="0" err="1"/>
              <a:t>Crossentropy</a:t>
            </a:r>
            <a:r>
              <a:rPr b="0" dirty="0"/>
              <a:t> 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TextBox 1"/>
          <p:cNvSpPr txBox="1"/>
          <p:nvPr/>
        </p:nvSpPr>
        <p:spPr>
          <a:xfrm>
            <a:off x="502919" y="274320"/>
            <a:ext cx="8138160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3600" b="1">
                <a:solidFill>
                  <a:srgbClr val="FFD7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>
                <a:solidFill>
                  <a:srgbClr val="FFC000"/>
                </a:solidFill>
              </a:rPr>
              <a:t>Training Flow</a:t>
            </a:r>
          </a:p>
        </p:txBody>
      </p:sp>
      <p:sp>
        <p:nvSpPr>
          <p:cNvPr id="244" name="TextBox 2"/>
          <p:cNvSpPr txBox="1"/>
          <p:nvPr/>
        </p:nvSpPr>
        <p:spPr>
          <a:xfrm>
            <a:off x="502919" y="1960551"/>
            <a:ext cx="8287120" cy="6771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DF24D8-6574-3202-46A9-72FE039A4EB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1494503"/>
            <a:ext cx="4045974" cy="474640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1"/>
          <p:cNvSpPr txBox="1"/>
          <p:nvPr/>
        </p:nvSpPr>
        <p:spPr>
          <a:xfrm>
            <a:off x="630739" y="264488"/>
            <a:ext cx="8138160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3600" b="1">
                <a:solidFill>
                  <a:srgbClr val="FFD7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>
                <a:solidFill>
                  <a:srgbClr val="FFC000"/>
                </a:solidFill>
              </a:rPr>
              <a:t>Evaluation Metrics</a:t>
            </a:r>
          </a:p>
        </p:txBody>
      </p:sp>
      <p:sp>
        <p:nvSpPr>
          <p:cNvPr id="247" name="TextBox 2"/>
          <p:cNvSpPr txBox="1"/>
          <p:nvPr/>
        </p:nvSpPr>
        <p:spPr>
          <a:xfrm>
            <a:off x="777239" y="1371600"/>
            <a:ext cx="7680960" cy="3139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sz="2000" dirty="0"/>
              <a:t>Accuracy, Precision, Recall</a:t>
            </a:r>
            <a:r>
              <a:rPr lang="en-US" sz="2000" dirty="0"/>
              <a:t>, F1 Score</a:t>
            </a:r>
            <a:endParaRPr sz="2000" dirty="0"/>
          </a:p>
          <a:p>
            <a:pPr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sz="2000"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sz="2000" dirty="0"/>
              <a:t>Accuracy = (TP + TN) / (TP + TN + FP + FN)</a:t>
            </a:r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sz="2000"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sz="2000" dirty="0"/>
              <a:t>Precision = TP / (TP + FP)</a:t>
            </a:r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sz="2000"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sz="2000" dirty="0"/>
              <a:t>Recall = TP / (TP + FN)</a:t>
            </a:r>
            <a:endParaRPr lang="en-US" sz="2000"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lang="en-IN" sz="2000"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lang="en-IN" sz="2000" dirty="0"/>
              <a:t>F1–Score =  (2*TP)/(2*TP+FP+FN).</a:t>
            </a:r>
            <a:endParaRPr sz="2000" dirty="0"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1"/>
          <p:cNvSpPr txBox="1"/>
          <p:nvPr/>
        </p:nvSpPr>
        <p:spPr>
          <a:xfrm>
            <a:off x="502919" y="274320"/>
            <a:ext cx="8138160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3600" b="1">
                <a:solidFill>
                  <a:srgbClr val="FFD7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>
                <a:solidFill>
                  <a:srgbClr val="FFC000"/>
                </a:solidFill>
              </a:rPr>
              <a:t>Results</a:t>
            </a:r>
          </a:p>
        </p:txBody>
      </p:sp>
      <p:sp>
        <p:nvSpPr>
          <p:cNvPr id="250" name="TextBox 2"/>
          <p:cNvSpPr txBox="1"/>
          <p:nvPr/>
        </p:nvSpPr>
        <p:spPr>
          <a:xfrm>
            <a:off x="777239" y="1371600"/>
            <a:ext cx="7680960" cy="1005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br/>
            <a:r>
              <a:t>CNN+LSTM : </a:t>
            </a:r>
            <a:r>
              <a:rPr b="1"/>
              <a:t>89.3% Accuracy</a:t>
            </a:r>
            <a:br>
              <a:rPr b="1"/>
            </a:br>
            <a:endParaRPr b="1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1026E35-DE29-421E-7147-2A0032E1C9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8393122"/>
              </p:ext>
            </p:extLst>
          </p:nvPr>
        </p:nvGraphicFramePr>
        <p:xfrm>
          <a:off x="0" y="2449070"/>
          <a:ext cx="9144001" cy="3188208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1967795">
                  <a:extLst>
                    <a:ext uri="{9D8B030D-6E8A-4147-A177-3AD203B41FA5}">
                      <a16:colId xmlns:a16="http://schemas.microsoft.com/office/drawing/2014/main" val="3668279365"/>
                    </a:ext>
                  </a:extLst>
                </a:gridCol>
                <a:gridCol w="2728016">
                  <a:extLst>
                    <a:ext uri="{9D8B030D-6E8A-4147-A177-3AD203B41FA5}">
                      <a16:colId xmlns:a16="http://schemas.microsoft.com/office/drawing/2014/main" val="1813831963"/>
                    </a:ext>
                  </a:extLst>
                </a:gridCol>
                <a:gridCol w="1482730">
                  <a:extLst>
                    <a:ext uri="{9D8B030D-6E8A-4147-A177-3AD203B41FA5}">
                      <a16:colId xmlns:a16="http://schemas.microsoft.com/office/drawing/2014/main" val="4293171161"/>
                    </a:ext>
                  </a:extLst>
                </a:gridCol>
                <a:gridCol w="1482730">
                  <a:extLst>
                    <a:ext uri="{9D8B030D-6E8A-4147-A177-3AD203B41FA5}">
                      <a16:colId xmlns:a16="http://schemas.microsoft.com/office/drawing/2014/main" val="489753664"/>
                    </a:ext>
                  </a:extLst>
                </a:gridCol>
                <a:gridCol w="1482730">
                  <a:extLst>
                    <a:ext uri="{9D8B030D-6E8A-4147-A177-3AD203B41FA5}">
                      <a16:colId xmlns:a16="http://schemas.microsoft.com/office/drawing/2014/main" val="100862706"/>
                    </a:ext>
                  </a:extLst>
                </a:gridCol>
              </a:tblGrid>
              <a:tr h="588264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AF1D4"/>
                          </a:solidFill>
                        </a:rPr>
                        <a:t>Model</a:t>
                      </a:r>
                      <a:endParaRPr lang="en-IN" sz="2000">
                        <a:solidFill>
                          <a:srgbClr val="FAF1D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AF1D4"/>
                          </a:solidFill>
                        </a:rPr>
                        <a:t>Accuracy</a:t>
                      </a:r>
                      <a:endParaRPr lang="en-IN" sz="2000">
                        <a:solidFill>
                          <a:srgbClr val="FAF1D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AF1D4"/>
                          </a:solidFill>
                        </a:rPr>
                        <a:t>Precision</a:t>
                      </a:r>
                      <a:endParaRPr lang="en-IN" sz="2000">
                        <a:solidFill>
                          <a:srgbClr val="FAF1D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AF1D4"/>
                          </a:solidFill>
                        </a:rPr>
                        <a:t>Recall</a:t>
                      </a:r>
                      <a:endParaRPr lang="en-IN" sz="2000">
                        <a:solidFill>
                          <a:srgbClr val="FAF1D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AF1D4"/>
                          </a:solidFill>
                        </a:rPr>
                        <a:t>F1 score</a:t>
                      </a:r>
                      <a:endParaRPr lang="en-IN" sz="2000">
                        <a:solidFill>
                          <a:srgbClr val="FAF1D4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6814476"/>
                  </a:ext>
                </a:extLst>
              </a:tr>
              <a:tr h="588264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AF1D4"/>
                          </a:solidFill>
                        </a:rPr>
                        <a:t>Baseline CNN</a:t>
                      </a:r>
                      <a:endParaRPr lang="en-IN" sz="2000">
                        <a:solidFill>
                          <a:srgbClr val="FAF1D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AF1D4"/>
                          </a:solidFill>
                        </a:rPr>
                        <a:t>0.72</a:t>
                      </a:r>
                      <a:endParaRPr lang="en-IN" sz="2000">
                        <a:solidFill>
                          <a:srgbClr val="FAF1D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AF1D4"/>
                          </a:solidFill>
                        </a:rPr>
                        <a:t>0.74</a:t>
                      </a:r>
                      <a:endParaRPr lang="en-IN" sz="2000">
                        <a:solidFill>
                          <a:srgbClr val="FAF1D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AF1D4"/>
                          </a:solidFill>
                        </a:rPr>
                        <a:t>0.73</a:t>
                      </a:r>
                      <a:endParaRPr lang="en-IN" sz="2000">
                        <a:solidFill>
                          <a:srgbClr val="FAF1D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AF1D4"/>
                          </a:solidFill>
                        </a:rPr>
                        <a:t>0.72</a:t>
                      </a:r>
                      <a:endParaRPr lang="en-IN" sz="2000">
                        <a:solidFill>
                          <a:srgbClr val="FAF1D4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7493218"/>
                  </a:ext>
                </a:extLst>
              </a:tr>
              <a:tr h="588264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AF1D4"/>
                          </a:solidFill>
                        </a:rPr>
                        <a:t>Transfer Learning+</a:t>
                      </a:r>
                    </a:p>
                    <a:p>
                      <a:r>
                        <a:rPr lang="en-US" sz="2000" dirty="0">
                          <a:solidFill>
                            <a:srgbClr val="FAF1D4"/>
                          </a:solidFill>
                        </a:rPr>
                        <a:t>CNN</a:t>
                      </a:r>
                      <a:endParaRPr lang="en-IN" sz="2000">
                        <a:solidFill>
                          <a:srgbClr val="FAF1D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AF1D4"/>
                          </a:solidFill>
                        </a:rPr>
                        <a:t>0.85</a:t>
                      </a:r>
                      <a:endParaRPr lang="en-IN" sz="2000">
                        <a:solidFill>
                          <a:srgbClr val="FAF1D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AF1D4"/>
                          </a:solidFill>
                        </a:rPr>
                        <a:t>0.86</a:t>
                      </a:r>
                      <a:endParaRPr lang="en-IN" sz="2000">
                        <a:solidFill>
                          <a:srgbClr val="FAF1D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AF1D4"/>
                          </a:solidFill>
                        </a:rPr>
                        <a:t>0.87</a:t>
                      </a:r>
                      <a:endParaRPr lang="en-IN" sz="2000">
                        <a:solidFill>
                          <a:srgbClr val="FAF1D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AF1D4"/>
                          </a:solidFill>
                        </a:rPr>
                        <a:t>0.86</a:t>
                      </a:r>
                      <a:endParaRPr lang="en-IN" sz="2000">
                        <a:solidFill>
                          <a:srgbClr val="FAF1D4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6131458"/>
                  </a:ext>
                </a:extLst>
              </a:tr>
              <a:tr h="588264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AF1D4"/>
                          </a:solidFill>
                        </a:rPr>
                        <a:t>Transfer </a:t>
                      </a:r>
                      <a:r>
                        <a:rPr lang="en-US" sz="2000" err="1">
                          <a:solidFill>
                            <a:srgbClr val="FAF1D4"/>
                          </a:solidFill>
                        </a:rPr>
                        <a:t>Learning+CNN+LSTM</a:t>
                      </a:r>
                      <a:endParaRPr lang="en-IN" sz="2000">
                        <a:solidFill>
                          <a:srgbClr val="FAF1D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AF1D4"/>
                          </a:solidFill>
                        </a:rPr>
                        <a:t>0.893</a:t>
                      </a:r>
                      <a:endParaRPr lang="en-IN" sz="2000">
                        <a:solidFill>
                          <a:srgbClr val="FAF1D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AF1D4"/>
                          </a:solidFill>
                        </a:rPr>
                        <a:t>0.92</a:t>
                      </a:r>
                      <a:endParaRPr lang="en-IN" sz="2000">
                        <a:solidFill>
                          <a:srgbClr val="FAF1D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AF1D4"/>
                          </a:solidFill>
                        </a:rPr>
                        <a:t>0.92</a:t>
                      </a:r>
                      <a:endParaRPr lang="en-IN" sz="2000">
                        <a:solidFill>
                          <a:srgbClr val="FAF1D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AF1D4"/>
                          </a:solidFill>
                        </a:rPr>
                        <a:t>0.91</a:t>
                      </a:r>
                      <a:endParaRPr lang="en-IN" sz="2000">
                        <a:solidFill>
                          <a:srgbClr val="FAF1D4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9885261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Title 1"/>
          <p:cNvSpPr txBox="1">
            <a:spLocks noGrp="1"/>
          </p:cNvSpPr>
          <p:nvPr>
            <p:ph type="title"/>
          </p:nvPr>
        </p:nvSpPr>
        <p:spPr>
          <a:xfrm>
            <a:off x="609600" y="197079"/>
            <a:ext cx="7055382" cy="140053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b="1" dirty="0">
                <a:solidFill>
                  <a:srgbClr val="FFC000"/>
                </a:solidFill>
                <a:latin typeface="Century Gothic" panose="020B0502020202020204" pitchFamily="34" charset="0"/>
              </a:rPr>
              <a:t>Confusion matrix</a:t>
            </a:r>
          </a:p>
        </p:txBody>
      </p:sp>
      <p:sp>
        <p:nvSpPr>
          <p:cNvPr id="253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484708" y="1307690"/>
            <a:ext cx="7951369" cy="546673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80000"/>
              </a:lnSpc>
              <a:buNone/>
              <a:defRPr sz="1800"/>
            </a:pPr>
            <a:endParaRPr lang="en-IN" b="1" dirty="0"/>
          </a:p>
          <a:p>
            <a:pPr marL="0" indent="0">
              <a:lnSpc>
                <a:spcPct val="80000"/>
              </a:lnSpc>
              <a:buNone/>
              <a:defRPr sz="1800"/>
            </a:pPr>
            <a:endParaRPr lang="en-IN" b="1" dirty="0"/>
          </a:p>
          <a:p>
            <a:pPr marL="0" indent="0">
              <a:lnSpc>
                <a:spcPct val="80000"/>
              </a:lnSpc>
              <a:buNone/>
              <a:defRPr sz="1800"/>
            </a:pPr>
            <a:endParaRPr lang="en-IN" b="1" dirty="0"/>
          </a:p>
          <a:p>
            <a:pPr marL="0" indent="0">
              <a:lnSpc>
                <a:spcPct val="80000"/>
              </a:lnSpc>
              <a:buNone/>
              <a:defRPr sz="1800"/>
            </a:pPr>
            <a:endParaRPr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B6C3B-D874-7B24-54A9-9CC8DCC275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58" y="959991"/>
            <a:ext cx="7443019" cy="571491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itle 1"/>
          <p:cNvSpPr txBox="1">
            <a:spLocks noGrp="1"/>
          </p:cNvSpPr>
          <p:nvPr>
            <p:ph type="title"/>
          </p:nvPr>
        </p:nvSpPr>
        <p:spPr>
          <a:xfrm>
            <a:off x="484709" y="452718"/>
            <a:ext cx="7055382" cy="1400531"/>
          </a:xfrm>
          <a:prstGeom prst="rect">
            <a:avLst/>
          </a:prstGeom>
        </p:spPr>
        <p:txBody>
          <a:bodyPr/>
          <a:lstStyle/>
          <a:p>
            <a:pPr algn="ctr" defTabSz="438917">
              <a:defRPr>
                <a:solidFill>
                  <a:srgbClr val="FFC000"/>
                </a:solidFill>
              </a:defRPr>
            </a:pPr>
            <a:r>
              <a:t>    </a:t>
            </a:r>
            <a:r>
              <a:rPr b="1"/>
              <a:t>Results </a:t>
            </a:r>
            <a:br>
              <a:rPr b="1"/>
            </a:br>
            <a:r>
              <a:rPr b="1"/>
              <a:t>     </a:t>
            </a:r>
            <a:r>
              <a:rPr sz="1900" b="1"/>
              <a:t>Accuracy and loss</a:t>
            </a:r>
          </a:p>
        </p:txBody>
      </p:sp>
      <p:pic>
        <p:nvPicPr>
          <p:cNvPr id="256" name="pasted-movie.png" descr="pasted-movi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480" y="2258831"/>
            <a:ext cx="8275040" cy="36282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TextBox 1"/>
          <p:cNvSpPr txBox="1"/>
          <p:nvPr/>
        </p:nvSpPr>
        <p:spPr>
          <a:xfrm>
            <a:off x="502919" y="274320"/>
            <a:ext cx="8138160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3600" b="1">
                <a:solidFill>
                  <a:srgbClr val="FFD7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>
                <a:solidFill>
                  <a:srgbClr val="FFC000"/>
                </a:solidFill>
              </a:rPr>
              <a:t>Applications</a:t>
            </a:r>
          </a:p>
        </p:txBody>
      </p:sp>
      <p:sp>
        <p:nvSpPr>
          <p:cNvPr id="259" name="TextBox 2"/>
          <p:cNvSpPr txBox="1"/>
          <p:nvPr/>
        </p:nvSpPr>
        <p:spPr>
          <a:xfrm>
            <a:off x="777239" y="1371600"/>
            <a:ext cx="7680960" cy="467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sz="2000" dirty="0"/>
              <a:t>Sports Analytics :</a:t>
            </a:r>
          </a:p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sz="2000" dirty="0"/>
          </a:p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sz="2000" dirty="0"/>
              <a:t>Automatically detects and classifies player actions (e.g., batting, dribbling, smashing).</a:t>
            </a:r>
          </a:p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sz="2000" dirty="0"/>
              <a:t>Useful for performance tracking, highlights extraction, and event analysis.</a:t>
            </a:r>
          </a:p>
          <a:p>
            <a:pPr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sz="2000"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sz="2000" dirty="0"/>
              <a:t>Smart Surveillance Systems</a:t>
            </a:r>
            <a:r>
              <a:rPr lang="en-US" sz="2000" dirty="0"/>
              <a:t> :</a:t>
            </a:r>
            <a:endParaRPr sz="2000" dirty="0"/>
          </a:p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sz="2000" dirty="0"/>
          </a:p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sz="2000" dirty="0"/>
              <a:t>Detects abnormal or suspicious human movements in real-time.</a:t>
            </a:r>
          </a:p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sz="2000" dirty="0"/>
              <a:t>Can alert authorities to accidents or violence in monitored zones.</a:t>
            </a:r>
          </a:p>
          <a:p>
            <a:pPr>
              <a:defRPr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sz="2000" dirty="0"/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extBox 1"/>
          <p:cNvSpPr txBox="1"/>
          <p:nvPr/>
        </p:nvSpPr>
        <p:spPr>
          <a:xfrm>
            <a:off x="777239" y="264488"/>
            <a:ext cx="8138160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3600" b="1">
                <a:solidFill>
                  <a:srgbClr val="FFD7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>
                <a:solidFill>
                  <a:srgbClr val="FFC000"/>
                </a:solidFill>
              </a:rPr>
              <a:t>Limitations</a:t>
            </a:r>
          </a:p>
        </p:txBody>
      </p:sp>
      <p:sp>
        <p:nvSpPr>
          <p:cNvPr id="262" name="TextBox 2"/>
          <p:cNvSpPr txBox="1"/>
          <p:nvPr/>
        </p:nvSpPr>
        <p:spPr>
          <a:xfrm>
            <a:off x="777239" y="1371600"/>
            <a:ext cx="7680960" cy="3418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Needs labeled data, struggles under occlusion/low light, not multi-person yet.</a:t>
            </a:r>
          </a:p>
          <a:p>
            <a:pPr marL="342900" indent="-342900"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Requires GPU for faster training</a:t>
            </a:r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Struggles with occlusions or poor lighting</a:t>
            </a:r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Dependent on quality of frame extraction</a:t>
            </a:r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May misclassify overlapping sports motions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1"/>
          <p:cNvSpPr txBox="1"/>
          <p:nvPr/>
        </p:nvSpPr>
        <p:spPr>
          <a:xfrm>
            <a:off x="777239" y="397223"/>
            <a:ext cx="8138160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3600" b="1">
                <a:solidFill>
                  <a:srgbClr val="FFD7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>
                <a:solidFill>
                  <a:srgbClr val="FFC000"/>
                </a:solidFill>
              </a:rPr>
              <a:t>Future Work</a:t>
            </a:r>
          </a:p>
        </p:txBody>
      </p:sp>
      <p:sp>
        <p:nvSpPr>
          <p:cNvPr id="265" name="TextBox 2"/>
          <p:cNvSpPr txBox="1"/>
          <p:nvPr/>
        </p:nvSpPr>
        <p:spPr>
          <a:xfrm>
            <a:off x="685801" y="1096297"/>
            <a:ext cx="7680960" cy="3139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Incorporate 3D CNN for spatiotemporal learning</a:t>
            </a:r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Use transformer-based models</a:t>
            </a:r>
            <a:endParaRPr lang="en-US"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Extend dataset for more sports categories</a:t>
            </a:r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Optimize for edge devices (Jetson, Raspberry Pi)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TextBox 1"/>
          <p:cNvSpPr txBox="1"/>
          <p:nvPr/>
        </p:nvSpPr>
        <p:spPr>
          <a:xfrm>
            <a:off x="777239" y="383541"/>
            <a:ext cx="8138160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3600" b="1">
                <a:solidFill>
                  <a:srgbClr val="FFD7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>
                <a:solidFill>
                  <a:srgbClr val="FFC000"/>
                </a:solidFill>
              </a:rPr>
              <a:t>Conclusion</a:t>
            </a:r>
          </a:p>
        </p:txBody>
      </p:sp>
      <p:sp>
        <p:nvSpPr>
          <p:cNvPr id="268" name="TextBox 2"/>
          <p:cNvSpPr txBox="1"/>
          <p:nvPr/>
        </p:nvSpPr>
        <p:spPr>
          <a:xfrm>
            <a:off x="777239" y="1371600"/>
            <a:ext cx="7680960" cy="463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/>
          </a:p>
          <a:p>
            <a:pPr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Transfer Learning + LSTM → 89.3% accuracy on UCF101; suitable for real-world sport recognition.</a:t>
            </a:r>
          </a:p>
          <a:p>
            <a:pPr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/>
          </a:p>
          <a:p>
            <a:pPr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The accuracy gets improved after multiple epochs done on a regular basis.</a:t>
            </a:r>
          </a:p>
          <a:p>
            <a:pPr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/>
          </a:p>
          <a:p>
            <a:pPr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A hybrid </a:t>
            </a:r>
            <a:r>
              <a:rPr b="1"/>
              <a:t>CNN-LSTM Transfer Learning</a:t>
            </a:r>
            <a:r>
              <a:t> model was developed to recognize human sports actions from video data.</a:t>
            </a:r>
            <a:br/>
            <a:endParaRPr/>
          </a:p>
          <a:p>
            <a:pPr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Achieved </a:t>
            </a:r>
            <a:r>
              <a:rPr b="1"/>
              <a:t>89.3% accuracy</a:t>
            </a:r>
            <a:r>
              <a:t>, outperforming traditional CNN methods.</a:t>
            </a:r>
            <a:br/>
            <a:endParaRPr/>
          </a:p>
          <a:p>
            <a:pPr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Demonstrates strong potential for real-time sports analytics and surveillance applications.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extBox 1"/>
          <p:cNvSpPr txBox="1"/>
          <p:nvPr/>
        </p:nvSpPr>
        <p:spPr>
          <a:xfrm>
            <a:off x="777238" y="535787"/>
            <a:ext cx="8138160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/>
          </a:p>
          <a:p>
            <a:pPr>
              <a:defRPr sz="3600" b="1">
                <a:solidFill>
                  <a:srgbClr val="FFD7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Motivation</a:t>
            </a:r>
          </a:p>
        </p:txBody>
      </p:sp>
      <p:sp>
        <p:nvSpPr>
          <p:cNvPr id="182" name="TextBox 2"/>
          <p:cNvSpPr txBox="1"/>
          <p:nvPr/>
        </p:nvSpPr>
        <p:spPr>
          <a:xfrm>
            <a:off x="385942" y="1627239"/>
            <a:ext cx="8072257" cy="40626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 anchor="t">
            <a:spAutoFit/>
          </a:bodyPr>
          <a:lstStyle/>
          <a:p>
            <a:pPr marL="285750" indent="-285750">
              <a:buFont typeface="Wingdings"/>
              <a:buChar char="§"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lang="en-US"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lang="en-US" dirty="0">
                <a:ea typeface="+mn-lt"/>
                <a:cs typeface="+mn-lt"/>
              </a:rPr>
              <a:t>To build a model that understands </a:t>
            </a:r>
            <a:r>
              <a:rPr lang="en-US" i="1" dirty="0">
                <a:ea typeface="+mn-lt"/>
                <a:cs typeface="+mn-lt"/>
              </a:rPr>
              <a:t>both</a:t>
            </a:r>
            <a:r>
              <a:rPr lang="en-US" dirty="0">
                <a:ea typeface="+mn-lt"/>
                <a:cs typeface="+mn-lt"/>
              </a:rPr>
              <a:t> appearance and motion, surpassing "image-only" models</a:t>
            </a:r>
            <a:endParaRPr lang="en-US"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lang="en-US" dirty="0">
              <a:cs typeface="Helvetica"/>
            </a:endParaRPr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lang="en-US" dirty="0">
                <a:solidFill>
                  <a:srgbClr val="FFFFFF"/>
                </a:solidFill>
              </a:rPr>
              <a:t>Growth of computer vision and deep learning in real-world Applications</a:t>
            </a:r>
            <a:endParaRPr lang="en-US" dirty="0">
              <a:solidFill>
                <a:srgbClr val="E6E6E6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lang="en-US" dirty="0">
              <a:solidFill>
                <a:srgbClr val="FFFFFF"/>
              </a:solidFill>
            </a:endParaRPr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lang="en-US" dirty="0"/>
              <a:t>Real-world applications: sports analytics, surveillance</a:t>
            </a:r>
            <a:br>
              <a:rPr dirty="0"/>
            </a:br>
            <a:endParaRPr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lang="en-US" dirty="0">
                <a:ea typeface="+mn-lt"/>
                <a:cs typeface="+mn-lt"/>
              </a:rPr>
              <a:t>To design a practical, high-performance model that can be successfully trained even with the limited resources of a platform like Google Colab</a:t>
            </a:r>
          </a:p>
          <a:p>
            <a:pPr marL="342900" indent="-342900">
              <a:buFont typeface="Wingdings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lang="en-US" dirty="0">
              <a:cs typeface="Helvetica"/>
            </a:endParaRP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extBox 1"/>
          <p:cNvSpPr txBox="1"/>
          <p:nvPr/>
        </p:nvSpPr>
        <p:spPr>
          <a:xfrm>
            <a:off x="777239" y="293984"/>
            <a:ext cx="8138160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3600" b="1">
                <a:solidFill>
                  <a:srgbClr val="FFD7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>
                <a:solidFill>
                  <a:srgbClr val="FFC000"/>
                </a:solidFill>
              </a:rPr>
              <a:t>References</a:t>
            </a:r>
          </a:p>
        </p:txBody>
      </p:sp>
      <p:sp>
        <p:nvSpPr>
          <p:cNvPr id="271" name="TextBox 2"/>
          <p:cNvSpPr txBox="1"/>
          <p:nvPr/>
        </p:nvSpPr>
        <p:spPr>
          <a:xfrm>
            <a:off x="777239" y="1371601"/>
            <a:ext cx="7680960" cy="25237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1. IEEE Journal on Human action recognition based on transfer learning approach.</a:t>
            </a:r>
            <a:endParaRPr lang="en-US" dirty="0"/>
          </a:p>
          <a:p>
            <a:pPr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2. </a:t>
            </a:r>
            <a:r>
              <a:rPr dirty="0" err="1"/>
              <a:t>Grenze</a:t>
            </a:r>
            <a:r>
              <a:rPr dirty="0"/>
              <a:t> international journal on transfer learning based human activity recognition.</a:t>
            </a:r>
            <a:br>
              <a:rPr dirty="0"/>
            </a:br>
            <a:r>
              <a:rPr dirty="0"/>
              <a:t>3. Tran et al., 2015.</a:t>
            </a:r>
            <a:br>
              <a:rPr dirty="0"/>
            </a:br>
            <a:r>
              <a:rPr dirty="0"/>
              <a:t>4. UCF101 Dataset, 2012.</a:t>
            </a:r>
            <a:br>
              <a:rPr dirty="0"/>
            </a:br>
            <a:r>
              <a:rPr dirty="0"/>
              <a:t>5. Recent TL-HAR papers 2020–23.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extBox 1"/>
          <p:cNvSpPr txBox="1"/>
          <p:nvPr/>
        </p:nvSpPr>
        <p:spPr>
          <a:xfrm>
            <a:off x="610090" y="592982"/>
            <a:ext cx="8138160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3600" b="1">
                <a:solidFill>
                  <a:srgbClr val="FFD7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Project Objective</a:t>
            </a:r>
          </a:p>
        </p:txBody>
      </p:sp>
      <p:sp>
        <p:nvSpPr>
          <p:cNvPr id="187" name="TextBox 2"/>
          <p:cNvSpPr txBox="1"/>
          <p:nvPr/>
        </p:nvSpPr>
        <p:spPr>
          <a:xfrm>
            <a:off x="610090" y="1882877"/>
            <a:ext cx="7680960" cy="40626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t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Implement a CNN–</a:t>
            </a:r>
            <a:r>
              <a:rPr lang="en-US" dirty="0"/>
              <a:t>LSTM based</a:t>
            </a:r>
            <a:r>
              <a:rPr dirty="0"/>
              <a:t> model for recognizing human sports activities</a:t>
            </a:r>
          </a:p>
          <a:p>
            <a:pPr marL="342900" indent="-342900"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Apply Transfer Learning using pre-trained CNNs (MobileNetV2)</a:t>
            </a:r>
          </a:p>
          <a:p>
            <a:pPr marL="342900" indent="-342900"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Train on sports action video datasets and evaluate performance</a:t>
            </a:r>
          </a:p>
          <a:p>
            <a:pPr marL="342900" indent="-342900"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SzPct val="100000"/>
              <a:buFont typeface="Arial" panose="05000000000000000000" pitchFamily="2" charset="2"/>
              <a:buChar char="•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lang="en-US" dirty="0">
                <a:ea typeface="+mn-lt"/>
                <a:cs typeface="+mn-lt"/>
              </a:rPr>
              <a:t>A trained, high-accuracy model for 63 sports classes from the UCF-101 dataset</a:t>
            </a:r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itle 4"/>
          <p:cNvSpPr txBox="1">
            <a:spLocks noGrp="1"/>
          </p:cNvSpPr>
          <p:nvPr>
            <p:ph type="title"/>
          </p:nvPr>
        </p:nvSpPr>
        <p:spPr>
          <a:xfrm>
            <a:off x="1057593" y="607240"/>
            <a:ext cx="7028814" cy="1041785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FFC000"/>
                </a:solidFill>
              </a:defRPr>
            </a:lvl1pPr>
          </a:lstStyle>
          <a:p>
            <a:r>
              <a:rPr dirty="0">
                <a:solidFill>
                  <a:srgbClr val="FFD319"/>
                </a:solidFill>
              </a:rPr>
              <a:t>Scope Of The Project</a:t>
            </a:r>
          </a:p>
        </p:txBody>
      </p:sp>
      <p:sp>
        <p:nvSpPr>
          <p:cNvPr id="190" name="Content Placeholder 5"/>
          <p:cNvSpPr txBox="1">
            <a:spLocks noGrp="1"/>
          </p:cNvSpPr>
          <p:nvPr>
            <p:ph type="body" idx="1"/>
          </p:nvPr>
        </p:nvSpPr>
        <p:spPr>
          <a:xfrm>
            <a:off x="828436" y="2055278"/>
            <a:ext cx="6711654" cy="4195482"/>
          </a:xfrm>
          <a:prstGeom prst="rect">
            <a:avLst/>
          </a:prstGeom>
        </p:spPr>
        <p:txBody>
          <a:bodyPr lIns="45718" tIns="45718" rIns="45718" bIns="45718" anchor="t">
            <a:norm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dirty="0"/>
              <a:t>Recognize sports actions like cricket, football, badminton, basketball etc.</a:t>
            </a:r>
            <a:endParaRPr lang="en-US"/>
          </a:p>
          <a:p>
            <a:pPr marL="342900" indent="-342900">
              <a:buFont typeface="Wingdings" panose="05000000000000000000" pitchFamily="2" charset="2"/>
              <a:buChar char="§"/>
            </a:pPr>
            <a:endParaRPr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dirty="0"/>
              <a:t>Focus on video-based human action recognition.</a:t>
            </a:r>
          </a:p>
          <a:p>
            <a:pPr marL="0" indent="0">
              <a:buNone/>
            </a:pPr>
            <a:endParaRPr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dirty="0"/>
              <a:t>Use transfer learning to reduce data and training time requirements.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dirty="0"/>
              <a:t>Target applications in sports analytics, surveillance, and health monitoring.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itle 1"/>
          <p:cNvSpPr txBox="1">
            <a:spLocks noGrp="1"/>
          </p:cNvSpPr>
          <p:nvPr>
            <p:ph type="title"/>
          </p:nvPr>
        </p:nvSpPr>
        <p:spPr>
          <a:xfrm>
            <a:off x="484709" y="452718"/>
            <a:ext cx="7055382" cy="1400531"/>
          </a:xfrm>
          <a:prstGeom prst="rect">
            <a:avLst/>
          </a:prstGeom>
        </p:spPr>
        <p:txBody>
          <a:bodyPr/>
          <a:lstStyle/>
          <a:p>
            <a:pPr>
              <a:defRPr sz="3600">
                <a:solidFill>
                  <a:srgbClr val="FFFF00"/>
                </a:solidFill>
              </a:defRPr>
            </a:pPr>
            <a:r>
              <a:rPr dirty="0"/>
              <a:t> </a:t>
            </a:r>
            <a:r>
              <a:rPr b="1" dirty="0">
                <a:solidFill>
                  <a:srgbClr val="FFCC00"/>
                </a:solidFill>
              </a:rPr>
              <a:t>System Overview</a:t>
            </a:r>
          </a:p>
        </p:txBody>
      </p:sp>
      <p:sp>
        <p:nvSpPr>
          <p:cNvPr id="196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656573" y="1853249"/>
            <a:ext cx="8297437" cy="4195482"/>
          </a:xfrm>
          <a:prstGeom prst="rect">
            <a:avLst/>
          </a:prstGeom>
        </p:spPr>
        <p:txBody>
          <a:bodyPr lIns="45718" tIns="45718" rIns="45718" bIns="45718" anchor="t">
            <a:normAutofit/>
          </a:bodyPr>
          <a:lstStyle/>
          <a:p>
            <a:pPr marL="0" indent="0">
              <a:lnSpc>
                <a:spcPct val="90000"/>
              </a:lnSpc>
              <a:buSzTx/>
              <a:buNone/>
              <a:defRPr sz="1800"/>
            </a:pPr>
            <a:r>
              <a:rPr dirty="0"/>
              <a:t>Our model combines:</a:t>
            </a:r>
          </a:p>
          <a:p>
            <a:pPr marL="342900" indent="-342900">
              <a:lnSpc>
                <a:spcPct val="90000"/>
              </a:lnSpc>
              <a:defRPr sz="1800" b="1"/>
            </a:pPr>
            <a:endParaRPr dirty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  <a:defRPr sz="1800" b="1"/>
            </a:pPr>
            <a:r>
              <a:rPr dirty="0"/>
              <a:t>CNN</a:t>
            </a:r>
            <a:r>
              <a:rPr b="0" dirty="0"/>
              <a:t> → extracts spatial features from each frame.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  <a:defRPr sz="1800" b="1"/>
            </a:pPr>
            <a:endParaRPr b="0" dirty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  <a:defRPr sz="1800" b="1"/>
            </a:pPr>
            <a:r>
              <a:rPr dirty="0"/>
              <a:t>LSTM</a:t>
            </a:r>
            <a:r>
              <a:rPr b="0" dirty="0"/>
              <a:t> → captures temporal dynamics between frames.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  <a:defRPr sz="1800" b="1"/>
            </a:pPr>
            <a:endParaRPr b="0" dirty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  <a:defRPr sz="1800" b="1"/>
            </a:pPr>
            <a:r>
              <a:rPr dirty="0"/>
              <a:t>Transfer Learning</a:t>
            </a:r>
            <a:r>
              <a:rPr b="0" dirty="0"/>
              <a:t> → reuses knowledge from pre-trained models.</a:t>
            </a:r>
            <a:br>
              <a:rPr b="0" dirty="0"/>
            </a:br>
            <a:endParaRPr b="0" dirty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  <a:defRPr sz="1800"/>
            </a:pPr>
            <a:r>
              <a:rPr b="1" dirty="0"/>
              <a:t>Result</a:t>
            </a:r>
            <a:r>
              <a:rPr dirty="0"/>
              <a:t> → high-accuracy recognition with less training data.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extBox 1"/>
          <p:cNvSpPr txBox="1"/>
          <p:nvPr/>
        </p:nvSpPr>
        <p:spPr>
          <a:xfrm>
            <a:off x="915874" y="225159"/>
            <a:ext cx="8138160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3600" b="1">
                <a:solidFill>
                  <a:srgbClr val="FFD7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Core Idea</a:t>
            </a:r>
          </a:p>
        </p:txBody>
      </p:sp>
      <p:sp>
        <p:nvSpPr>
          <p:cNvPr id="193" name="TextBox 2"/>
          <p:cNvSpPr txBox="1"/>
          <p:nvPr/>
        </p:nvSpPr>
        <p:spPr>
          <a:xfrm>
            <a:off x="777238" y="1371600"/>
            <a:ext cx="7780268" cy="5293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t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lang="en-US"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b="1" dirty="0"/>
              <a:t>Combine spatial (CNN) and temporal (LSTM) modeling with transfer learning (MobileNetV2).</a:t>
            </a:r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b="1" dirty="0"/>
          </a:p>
          <a:p>
            <a:pPr marL="342900" indent="-342900">
              <a:buSzPct val="100000"/>
              <a:buFont typeface="Arial" panose="05000000000000000000" pitchFamily="2" charset="2"/>
              <a:buChar char="•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lang="en-US" b="1" dirty="0">
                <a:ea typeface="+mn-lt"/>
                <a:cs typeface="+mn-lt"/>
              </a:rPr>
              <a:t>Stream 1 (Spatial):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>
                <a:latin typeface="Century Gothic"/>
              </a:rPr>
              <a:t>RGB Frames</a:t>
            </a:r>
            <a:r>
              <a:rPr lang="en-US" dirty="0">
                <a:ea typeface="+mn-lt"/>
                <a:cs typeface="+mn-lt"/>
              </a:rPr>
              <a:t> -&gt; </a:t>
            </a:r>
            <a:r>
              <a:rPr lang="en-US" err="1">
                <a:latin typeface="Century Gothic"/>
              </a:rPr>
              <a:t>TimeDistributed</a:t>
            </a:r>
            <a:r>
              <a:rPr lang="en-US" dirty="0">
                <a:latin typeface="Century Gothic"/>
              </a:rPr>
              <a:t>(MobileNetV2)</a:t>
            </a:r>
            <a:r>
              <a:rPr lang="en-US" dirty="0">
                <a:ea typeface="+mn-lt"/>
                <a:cs typeface="+mn-lt"/>
              </a:rPr>
              <a:t> -&gt; </a:t>
            </a:r>
            <a:r>
              <a:rPr lang="en-US" dirty="0">
                <a:latin typeface="Century Gothic"/>
              </a:rPr>
              <a:t>LSTM</a:t>
            </a:r>
            <a:r>
              <a:rPr lang="en-US" dirty="0">
                <a:ea typeface="+mn-lt"/>
                <a:cs typeface="+mn-lt"/>
              </a:rPr>
              <a:t> -&gt; </a:t>
            </a:r>
            <a:r>
              <a:rPr lang="en-US" i="1" dirty="0">
                <a:ea typeface="+mn-lt"/>
                <a:cs typeface="+mn-lt"/>
              </a:rPr>
              <a:t>"What" Summary</a:t>
            </a:r>
            <a:endParaRPr lang="en-US" b="1"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b="1" dirty="0"/>
          </a:p>
          <a:p>
            <a:pPr marL="342900" indent="-342900">
              <a:buSzPct val="100000"/>
              <a:buFont typeface="Arial" panose="05000000000000000000" pitchFamily="2" charset="2"/>
              <a:buChar char="•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lang="en-US" b="1" dirty="0">
                <a:ea typeface="+mn-lt"/>
                <a:cs typeface="+mn-lt"/>
              </a:rPr>
              <a:t>Stream 2 (Temporal):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>
                <a:latin typeface="Century Gothic"/>
              </a:rPr>
              <a:t>Optical Flow</a:t>
            </a:r>
            <a:r>
              <a:rPr lang="en-US" dirty="0">
                <a:ea typeface="+mn-lt"/>
                <a:cs typeface="+mn-lt"/>
              </a:rPr>
              <a:t> -&gt; </a:t>
            </a:r>
            <a:r>
              <a:rPr lang="en-US" err="1">
                <a:latin typeface="Century Gothic"/>
              </a:rPr>
              <a:t>TimeDistributed</a:t>
            </a:r>
            <a:r>
              <a:rPr lang="en-US" dirty="0">
                <a:latin typeface="Century Gothic"/>
              </a:rPr>
              <a:t>(Custom CNN)</a:t>
            </a:r>
            <a:r>
              <a:rPr lang="en-US" dirty="0">
                <a:ea typeface="+mn-lt"/>
                <a:cs typeface="+mn-lt"/>
              </a:rPr>
              <a:t> -&gt; </a:t>
            </a:r>
            <a:r>
              <a:rPr lang="en-US" dirty="0">
                <a:latin typeface="Century Gothic"/>
              </a:rPr>
              <a:t>LSTM</a:t>
            </a:r>
            <a:r>
              <a:rPr lang="en-US" dirty="0">
                <a:ea typeface="+mn-lt"/>
                <a:cs typeface="+mn-lt"/>
              </a:rPr>
              <a:t> -&gt; </a:t>
            </a:r>
            <a:r>
              <a:rPr lang="en-US" i="1" dirty="0">
                <a:ea typeface="+mn-lt"/>
                <a:cs typeface="+mn-lt"/>
              </a:rPr>
              <a:t>"How" Summary</a:t>
            </a:r>
            <a:endParaRPr lang="en-US"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lang="en-US" dirty="0"/>
          </a:p>
          <a:p>
            <a:pPr marL="342900" indent="-342900">
              <a:buSzPct val="100000"/>
              <a:buFont typeface="Arial"/>
              <a:buChar char="•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lang="en-US" b="1" dirty="0">
                <a:ea typeface="+mn-lt"/>
                <a:cs typeface="+mn-lt"/>
              </a:rPr>
              <a:t>Fusion:</a:t>
            </a:r>
            <a:r>
              <a:rPr lang="en-US" dirty="0">
                <a:ea typeface="+mn-lt"/>
                <a:cs typeface="+mn-lt"/>
              </a:rPr>
              <a:t> We </a:t>
            </a:r>
            <a:r>
              <a:rPr lang="en-US" dirty="0">
                <a:latin typeface="Consolas"/>
              </a:rPr>
              <a:t>concatenate</a:t>
            </a:r>
            <a:r>
              <a:rPr lang="en-US" dirty="0">
                <a:ea typeface="+mn-lt"/>
                <a:cs typeface="+mn-lt"/>
              </a:rPr>
              <a:t> both summaries into a single </a:t>
            </a:r>
            <a:r>
              <a:rPr lang="en-US" dirty="0">
                <a:latin typeface="Consolas"/>
              </a:rPr>
              <a:t>(512)</a:t>
            </a:r>
            <a:r>
              <a:rPr lang="en-US" dirty="0">
                <a:ea typeface="+mn-lt"/>
                <a:cs typeface="+mn-lt"/>
              </a:rPr>
              <a:t>-unit vector.</a:t>
            </a:r>
            <a:endParaRPr lang="en-US" dirty="0"/>
          </a:p>
          <a:p>
            <a:pPr marL="342900" indent="-342900">
              <a:buSzPct val="100000"/>
              <a:buFont typeface="Arial"/>
              <a:buChar char="•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lang="en-US" dirty="0">
              <a:cs typeface="Helvetica"/>
            </a:endParaRPr>
          </a:p>
          <a:p>
            <a:pPr marL="342900" indent="-342900">
              <a:buSzPct val="100000"/>
              <a:buFont typeface="Arial"/>
              <a:buChar char="•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lang="en-US" b="1" dirty="0">
                <a:ea typeface="+mn-lt"/>
                <a:cs typeface="+mn-lt"/>
              </a:rPr>
              <a:t>Classifier:</a:t>
            </a:r>
            <a:r>
              <a:rPr lang="en-US" dirty="0">
                <a:ea typeface="+mn-lt"/>
                <a:cs typeface="+mn-lt"/>
              </a:rPr>
              <a:t> The final vector is fed into a </a:t>
            </a:r>
            <a:r>
              <a:rPr lang="en-US" dirty="0">
                <a:latin typeface="Century Gothic"/>
                <a:cs typeface="Helvetica"/>
              </a:rPr>
              <a:t>Dense(1024)</a:t>
            </a:r>
            <a:r>
              <a:rPr lang="en-US" dirty="0">
                <a:ea typeface="+mn-lt"/>
                <a:cs typeface="+mn-lt"/>
              </a:rPr>
              <a:t> -&gt;  </a:t>
            </a:r>
            <a:r>
              <a:rPr lang="en-US" dirty="0">
                <a:latin typeface="Century Gothic"/>
                <a:cs typeface="Helvetica"/>
              </a:rPr>
              <a:t>Dense(63)</a:t>
            </a:r>
            <a:r>
              <a:rPr lang="en-US" dirty="0">
                <a:ea typeface="+mn-lt"/>
                <a:cs typeface="+mn-lt"/>
              </a:rPr>
              <a:t> to get the final prediction.</a:t>
            </a:r>
            <a:endParaRPr lang="en-US" dirty="0">
              <a:cs typeface="Helvetica"/>
            </a:endParaRPr>
          </a:p>
          <a:p>
            <a:pPr marL="342900" indent="-342900">
              <a:buSzPct val="100000"/>
              <a:buFont typeface="Arial"/>
              <a:buChar char="•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lang="en-US" dirty="0">
              <a:cs typeface="Helvetica"/>
            </a:endParaRPr>
          </a:p>
          <a:p>
            <a:pPr marL="342900" indent="-342900">
              <a:buSzPct val="100000"/>
              <a:buFont typeface="Arial"/>
              <a:buChar char="•"/>
              <a:defRPr sz="2000">
                <a:solidFill>
                  <a:srgbClr val="E6E6E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lang="en-US" dirty="0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1"/>
          <p:cNvSpPr txBox="1"/>
          <p:nvPr/>
        </p:nvSpPr>
        <p:spPr>
          <a:xfrm>
            <a:off x="679900" y="264487"/>
            <a:ext cx="8138160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>
              <a:defRPr sz="3600" b="1">
                <a:solidFill>
                  <a:srgbClr val="FFD7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Architecture Overview</a:t>
            </a:r>
          </a:p>
        </p:txBody>
      </p:sp>
      <p:sp>
        <p:nvSpPr>
          <p:cNvPr id="199" name="TextBox 2"/>
          <p:cNvSpPr txBox="1"/>
          <p:nvPr/>
        </p:nvSpPr>
        <p:spPr>
          <a:xfrm>
            <a:off x="313861" y="1371600"/>
            <a:ext cx="8618013" cy="3785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 anchor="t">
            <a:spAutoFit/>
          </a:bodyPr>
          <a:lstStyle/>
          <a:p>
            <a:pPr>
              <a:buSzPct val="100000"/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Base Model:</a:t>
            </a:r>
            <a:r>
              <a:rPr b="0" dirty="0"/>
              <a:t> MobileNetV2</a:t>
            </a:r>
            <a:r>
              <a:rPr lang="en-US" b="0" dirty="0"/>
              <a:t> </a:t>
            </a:r>
            <a:r>
              <a:rPr b="0" dirty="0"/>
              <a:t>(pre-trained on ImageNet)</a:t>
            </a:r>
            <a:br>
              <a:rPr b="0" dirty="0"/>
            </a:br>
            <a:endParaRPr b="0"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Added Layers:</a:t>
            </a:r>
          </a:p>
          <a:p>
            <a:pPr>
              <a:defRPr sz="20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                 </a:t>
            </a:r>
            <a:r>
              <a:rPr b="0" dirty="0"/>
              <a:t>CNN</a:t>
            </a:r>
          </a:p>
          <a:p>
            <a:pPr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                 LSTM(256)</a:t>
            </a:r>
          </a:p>
          <a:p>
            <a:pPr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                 </a:t>
            </a:r>
            <a:r>
              <a:rPr lang="en-US" dirty="0">
                <a:ea typeface="+mn-lt"/>
                <a:cs typeface="+mn-lt"/>
              </a:rPr>
              <a:t>Combined Input(512)→Dense(1024)→Dense(63) → </a:t>
            </a:r>
            <a:r>
              <a:rPr lang="en-US" dirty="0" err="1">
                <a:ea typeface="+mn-lt"/>
                <a:cs typeface="+mn-lt"/>
              </a:rPr>
              <a:t>Softmax</a:t>
            </a:r>
            <a:br>
              <a:rPr dirty="0"/>
            </a:br>
            <a:endParaRPr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Optimizer:</a:t>
            </a:r>
            <a:r>
              <a:rPr b="0" dirty="0"/>
              <a:t> Adam</a:t>
            </a:r>
          </a:p>
          <a:p>
            <a:pPr marL="342900" indent="-342900">
              <a:buFont typeface="Wingdings" panose="05000000000000000000" pitchFamily="2" charset="2"/>
              <a:buChar char="§"/>
              <a:defRPr sz="2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endParaRPr b="0" dirty="0"/>
          </a:p>
          <a:p>
            <a:pPr marL="342900" indent="-342900">
              <a:buSzPct val="100000"/>
              <a:buFont typeface="Wingdings" panose="05000000000000000000" pitchFamily="2" charset="2"/>
              <a:buChar char="§"/>
              <a:defRPr sz="20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dirty="0"/>
              <a:t>Loss Function</a:t>
            </a:r>
            <a:r>
              <a:rPr b="0" dirty="0"/>
              <a:t>: </a:t>
            </a:r>
            <a:r>
              <a:rPr lang="en-US" b="0" dirty="0"/>
              <a:t>C</a:t>
            </a:r>
            <a:r>
              <a:rPr b="0" dirty="0"/>
              <a:t>ategorical </a:t>
            </a:r>
            <a:r>
              <a:rPr lang="en-US" b="0" dirty="0" err="1"/>
              <a:t>C</a:t>
            </a:r>
            <a:r>
              <a:rPr b="0" dirty="0" err="1"/>
              <a:t>rossentropy</a:t>
            </a:r>
            <a:r>
              <a:rPr b="0" dirty="0"/>
              <a:t> (standard for multi-class classification)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itle 1"/>
          <p:cNvSpPr txBox="1">
            <a:spLocks noGrp="1"/>
          </p:cNvSpPr>
          <p:nvPr>
            <p:ph type="title"/>
          </p:nvPr>
        </p:nvSpPr>
        <p:spPr>
          <a:xfrm>
            <a:off x="750180" y="452718"/>
            <a:ext cx="7055382" cy="140053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 b="1"/>
            </a:pPr>
            <a:r>
              <a:rPr sz="4000" dirty="0">
                <a:solidFill>
                  <a:srgbClr val="FFCC00"/>
                </a:solidFill>
                <a:latin typeface="Century Gothic" panose="020B0502020202020204" pitchFamily="34" charset="0"/>
                <a:ea typeface="Segoe UI Variable Small Semibol"/>
                <a:cs typeface="Segoe UI Variable Small Semibol"/>
                <a:sym typeface="Segoe UI Variable Small Semibol"/>
              </a:rPr>
              <a:t>System</a:t>
            </a:r>
            <a:r>
              <a:rPr sz="4000" dirty="0">
                <a:solidFill>
                  <a:srgbClr val="FFCC00"/>
                </a:solidFill>
                <a:latin typeface="Segoe UI Variable Small Semibol"/>
                <a:ea typeface="Segoe UI Variable Small Semibol"/>
                <a:cs typeface="Segoe UI Variable Small Semibol"/>
                <a:sym typeface="Segoe UI Variable Small Semibol"/>
              </a:rPr>
              <a:t> </a:t>
            </a:r>
            <a:r>
              <a:rPr sz="4000" dirty="0">
                <a:solidFill>
                  <a:srgbClr val="FFCC00"/>
                </a:solidFill>
                <a:latin typeface="Century Gothic" panose="020B0502020202020204" pitchFamily="34" charset="0"/>
                <a:ea typeface="Segoe UI Variable Small Semibol"/>
                <a:cs typeface="Segoe UI Variable Small Semibol"/>
                <a:sym typeface="Segoe UI Variable Small Semibol"/>
              </a:rPr>
              <a:t>Workflow</a:t>
            </a:r>
          </a:p>
        </p:txBody>
      </p:sp>
      <p:sp>
        <p:nvSpPr>
          <p:cNvPr id="202" name="Rectangle 1"/>
          <p:cNvSpPr txBox="1">
            <a:spLocks noGrp="1"/>
          </p:cNvSpPr>
          <p:nvPr>
            <p:ph type="body" sz="half" idx="1"/>
          </p:nvPr>
        </p:nvSpPr>
        <p:spPr>
          <a:xfrm>
            <a:off x="750180" y="1650388"/>
            <a:ext cx="5880139" cy="4154984"/>
          </a:xfrm>
          <a:prstGeom prst="rect">
            <a:avLst/>
          </a:prstGeom>
        </p:spPr>
        <p:txBody>
          <a:bodyPr anchor="ctr">
            <a:normAutofit lnSpcReduction="10000"/>
          </a:bodyPr>
          <a:lstStyle/>
          <a:p>
            <a:pPr defTabSz="914400">
              <a:spcBef>
                <a:spcPts val="0"/>
              </a:spcBef>
              <a:buClrTx/>
              <a:buSzPct val="100000"/>
              <a:buFont typeface="Wingdings" panose="05000000000000000000" pitchFamily="2" charset="2"/>
              <a:buChar char="§"/>
              <a:defRPr sz="2400">
                <a:latin typeface="Segoe UI Variable Small Semibol"/>
                <a:ea typeface="Segoe UI Variable Small Semibol"/>
                <a:cs typeface="Segoe UI Variable Small Semibol"/>
                <a:sym typeface="Segoe UI Variable Small Semibol"/>
              </a:defRPr>
            </a:pPr>
            <a:r>
              <a:rPr dirty="0">
                <a:latin typeface="Century Gothic" panose="020B0502020202020204" pitchFamily="34" charset="0"/>
              </a:rPr>
              <a:t>Capture or load video</a:t>
            </a:r>
            <a:r>
              <a:rPr dirty="0"/>
              <a:t> </a:t>
            </a:r>
            <a:r>
              <a:rPr dirty="0">
                <a:latin typeface="Century Gothic" panose="020B0502020202020204" pitchFamily="34" charset="0"/>
              </a:rPr>
              <a:t>dataset</a:t>
            </a:r>
          </a:p>
          <a:p>
            <a:pPr defTabSz="914400">
              <a:spcBef>
                <a:spcPts val="0"/>
              </a:spcBef>
              <a:buClrTx/>
              <a:buSzPct val="100000"/>
              <a:buFont typeface="Wingdings" panose="05000000000000000000" pitchFamily="2" charset="2"/>
              <a:buChar char="§"/>
              <a:defRPr sz="2400"/>
            </a:pPr>
            <a:endParaRPr dirty="0"/>
          </a:p>
          <a:p>
            <a:pPr defTabSz="914400">
              <a:spcBef>
                <a:spcPts val="0"/>
              </a:spcBef>
              <a:buClrTx/>
              <a:buSzPct val="100000"/>
              <a:buFont typeface="Wingdings" panose="05000000000000000000" pitchFamily="2" charset="2"/>
              <a:buChar char="§"/>
              <a:defRPr sz="2400">
                <a:latin typeface="Segoe UI Variable Small Semibol"/>
                <a:ea typeface="Segoe UI Variable Small Semibol"/>
                <a:cs typeface="Segoe UI Variable Small Semibol"/>
                <a:sym typeface="Segoe UI Variable Small Semibol"/>
              </a:defRPr>
            </a:pPr>
            <a:r>
              <a:rPr dirty="0">
                <a:latin typeface="Century Gothic" panose="020B0502020202020204" pitchFamily="34" charset="0"/>
              </a:rPr>
              <a:t>Frame extraction</a:t>
            </a:r>
          </a:p>
          <a:p>
            <a:pPr defTabSz="914400">
              <a:spcBef>
                <a:spcPts val="0"/>
              </a:spcBef>
              <a:buClrTx/>
              <a:buSzPct val="100000"/>
              <a:buFont typeface="Wingdings" panose="05000000000000000000" pitchFamily="2" charset="2"/>
              <a:buChar char="§"/>
              <a:defRPr sz="2400">
                <a:latin typeface="Segoe UI Variable Small Semibol"/>
                <a:ea typeface="Segoe UI Variable Small Semibol"/>
                <a:cs typeface="Segoe UI Variable Small Semibol"/>
                <a:sym typeface="Segoe UI Variable Small Semibol"/>
              </a:defRPr>
            </a:pPr>
            <a:endParaRPr dirty="0">
              <a:latin typeface="Century Gothic" panose="020B0502020202020204" pitchFamily="34" charset="0"/>
            </a:endParaRPr>
          </a:p>
          <a:p>
            <a:pPr defTabSz="914400">
              <a:spcBef>
                <a:spcPts val="0"/>
              </a:spcBef>
              <a:buClrTx/>
              <a:buSzPct val="100000"/>
              <a:buFont typeface="Wingdings" panose="05000000000000000000" pitchFamily="2" charset="2"/>
              <a:buChar char="§"/>
              <a:defRPr sz="2400">
                <a:latin typeface="Segoe UI Variable Small Semibol"/>
                <a:ea typeface="Segoe UI Variable Small Semibol"/>
                <a:cs typeface="Segoe UI Variable Small Semibol"/>
                <a:sym typeface="Segoe UI Variable Small Semibol"/>
              </a:defRPr>
            </a:pPr>
            <a:r>
              <a:rPr dirty="0">
                <a:latin typeface="Century Gothic" panose="020B0502020202020204" pitchFamily="34" charset="0"/>
              </a:rPr>
              <a:t>Data preprocessing and augmentation</a:t>
            </a:r>
          </a:p>
          <a:p>
            <a:pPr defTabSz="914400">
              <a:spcBef>
                <a:spcPts val="0"/>
              </a:spcBef>
              <a:buClrTx/>
              <a:buSzPct val="100000"/>
              <a:buFont typeface="Wingdings" panose="05000000000000000000" pitchFamily="2" charset="2"/>
              <a:buChar char="§"/>
              <a:defRPr sz="2400">
                <a:latin typeface="Segoe UI Variable Small Semibol"/>
                <a:ea typeface="Segoe UI Variable Small Semibol"/>
                <a:cs typeface="Segoe UI Variable Small Semibol"/>
                <a:sym typeface="Segoe UI Variable Small Semibol"/>
              </a:defRPr>
            </a:pPr>
            <a:endParaRPr dirty="0">
              <a:latin typeface="Century Gothic" panose="020B0502020202020204" pitchFamily="34" charset="0"/>
            </a:endParaRPr>
          </a:p>
          <a:p>
            <a:pPr defTabSz="914400">
              <a:spcBef>
                <a:spcPts val="0"/>
              </a:spcBef>
              <a:buClrTx/>
              <a:buSzPct val="100000"/>
              <a:buFont typeface="Wingdings" panose="05000000000000000000" pitchFamily="2" charset="2"/>
              <a:buChar char="§"/>
              <a:defRPr sz="2400">
                <a:latin typeface="Segoe UI Variable Small Semibol"/>
                <a:ea typeface="Segoe UI Variable Small Semibol"/>
                <a:cs typeface="Segoe UI Variable Small Semibol"/>
                <a:sym typeface="Segoe UI Variable Small Semibol"/>
              </a:defRPr>
            </a:pPr>
            <a:r>
              <a:rPr dirty="0">
                <a:latin typeface="Century Gothic" panose="020B0502020202020204" pitchFamily="34" charset="0"/>
              </a:rPr>
              <a:t>Feature extraction using CNN</a:t>
            </a:r>
          </a:p>
          <a:p>
            <a:pPr defTabSz="914400">
              <a:spcBef>
                <a:spcPts val="0"/>
              </a:spcBef>
              <a:buClrTx/>
              <a:buSzPct val="100000"/>
              <a:buFont typeface="Wingdings" panose="05000000000000000000" pitchFamily="2" charset="2"/>
              <a:buChar char="§"/>
              <a:defRPr sz="2400">
                <a:latin typeface="Segoe UI Variable Small Semibol"/>
                <a:ea typeface="Segoe UI Variable Small Semibol"/>
                <a:cs typeface="Segoe UI Variable Small Semibol"/>
                <a:sym typeface="Segoe UI Variable Small Semibol"/>
              </a:defRPr>
            </a:pPr>
            <a:endParaRPr dirty="0">
              <a:latin typeface="Century Gothic" panose="020B0502020202020204" pitchFamily="34" charset="0"/>
            </a:endParaRPr>
          </a:p>
          <a:p>
            <a:pPr defTabSz="914400">
              <a:spcBef>
                <a:spcPts val="0"/>
              </a:spcBef>
              <a:buClrTx/>
              <a:buSzPct val="100000"/>
              <a:buFont typeface="Wingdings" panose="05000000000000000000" pitchFamily="2" charset="2"/>
              <a:buChar char="§"/>
              <a:defRPr sz="2400">
                <a:latin typeface="Segoe UI Variable Small Semibol"/>
                <a:ea typeface="Segoe UI Variable Small Semibol"/>
                <a:cs typeface="Segoe UI Variable Small Semibol"/>
                <a:sym typeface="Segoe UI Variable Small Semibol"/>
              </a:defRPr>
            </a:pPr>
            <a:r>
              <a:rPr dirty="0">
                <a:latin typeface="Century Gothic" panose="020B0502020202020204" pitchFamily="34" charset="0"/>
              </a:rPr>
              <a:t>Sequence modeling using LSTM</a:t>
            </a:r>
          </a:p>
          <a:p>
            <a:pPr defTabSz="914400">
              <a:spcBef>
                <a:spcPts val="0"/>
              </a:spcBef>
              <a:buClrTx/>
              <a:buSzPct val="100000"/>
              <a:buFont typeface="Wingdings" panose="05000000000000000000" pitchFamily="2" charset="2"/>
              <a:buChar char="§"/>
              <a:defRPr sz="2400">
                <a:latin typeface="Segoe UI Variable Small Semibol"/>
                <a:ea typeface="Segoe UI Variable Small Semibol"/>
                <a:cs typeface="Segoe UI Variable Small Semibol"/>
                <a:sym typeface="Segoe UI Variable Small Semibol"/>
              </a:defRPr>
            </a:pPr>
            <a:endParaRPr dirty="0">
              <a:latin typeface="Century Gothic" panose="020B0502020202020204" pitchFamily="34" charset="0"/>
            </a:endParaRPr>
          </a:p>
          <a:p>
            <a:pPr defTabSz="914400">
              <a:spcBef>
                <a:spcPts val="0"/>
              </a:spcBef>
              <a:buClrTx/>
              <a:buSzPct val="100000"/>
              <a:buFont typeface="Wingdings" panose="05000000000000000000" pitchFamily="2" charset="2"/>
              <a:buChar char="§"/>
              <a:defRPr sz="2400">
                <a:latin typeface="Segoe UI Variable Small Semibol"/>
                <a:ea typeface="Segoe UI Variable Small Semibol"/>
                <a:cs typeface="Segoe UI Variable Small Semibol"/>
                <a:sym typeface="Segoe UI Variable Small Semibol"/>
              </a:defRPr>
            </a:pPr>
            <a:r>
              <a:rPr dirty="0">
                <a:latin typeface="Century Gothic" panose="020B0502020202020204" pitchFamily="34" charset="0"/>
              </a:rPr>
              <a:t>Classification into sports categories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Ion">
  <a:themeElements>
    <a:clrScheme name="Io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0000FF"/>
      </a:hlink>
      <a:folHlink>
        <a:srgbClr val="FF00FF"/>
      </a:folHlink>
    </a:clrScheme>
    <a:fontScheme name="Ion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Ion">
  <a:themeElements>
    <a:clrScheme name="Io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0000FF"/>
      </a:hlink>
      <a:folHlink>
        <a:srgbClr val="FF00FF"/>
      </a:folHlink>
    </a:clrScheme>
    <a:fontScheme name="Ion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1156</Words>
  <Application>Microsoft Office PowerPoint</Application>
  <PresentationFormat>On-screen Show (4:3)</PresentationFormat>
  <Paragraphs>275</Paragraphs>
  <Slides>30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Ion</vt:lpstr>
      <vt:lpstr>PowerPoint Presentation</vt:lpstr>
      <vt:lpstr>PowerPoint Presentation</vt:lpstr>
      <vt:lpstr>PowerPoint Presentation</vt:lpstr>
      <vt:lpstr>PowerPoint Presentation</vt:lpstr>
      <vt:lpstr>Scope Of The Project</vt:lpstr>
      <vt:lpstr> System Overview</vt:lpstr>
      <vt:lpstr>PowerPoint Presentation</vt:lpstr>
      <vt:lpstr>PowerPoint Presentation</vt:lpstr>
      <vt:lpstr>System Workflow</vt:lpstr>
      <vt:lpstr>PowerPoint Presentation</vt:lpstr>
      <vt:lpstr>Modules Overview </vt:lpstr>
      <vt:lpstr>Transfer Learning Module</vt:lpstr>
      <vt:lpstr>PowerPoint Presentation</vt:lpstr>
      <vt:lpstr>  Activity Recognition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Confusion matrix</vt:lpstr>
      <vt:lpstr>    Results       Accuracy and loss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sirra veera pratap</cp:lastModifiedBy>
  <cp:revision>122</cp:revision>
  <dcterms:modified xsi:type="dcterms:W3CDTF">2025-11-18T07:34:00Z</dcterms:modified>
</cp:coreProperties>
</file>